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7F_E3FFC73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28" r:id="rId2"/>
    <p:sldId id="330" r:id="rId3"/>
    <p:sldId id="379" r:id="rId4"/>
    <p:sldId id="370" r:id="rId5"/>
    <p:sldId id="371" r:id="rId6"/>
    <p:sldId id="372" r:id="rId7"/>
    <p:sldId id="373" r:id="rId8"/>
    <p:sldId id="375" r:id="rId9"/>
    <p:sldId id="387" r:id="rId10"/>
    <p:sldId id="376" r:id="rId11"/>
    <p:sldId id="378" r:id="rId12"/>
    <p:sldId id="377" r:id="rId13"/>
    <p:sldId id="388" r:id="rId14"/>
    <p:sldId id="380" r:id="rId15"/>
    <p:sldId id="381" r:id="rId16"/>
    <p:sldId id="382" r:id="rId17"/>
    <p:sldId id="384" r:id="rId18"/>
    <p:sldId id="383" r:id="rId19"/>
    <p:sldId id="385" r:id="rId20"/>
    <p:sldId id="386" r:id="rId21"/>
    <p:sldId id="391" r:id="rId22"/>
    <p:sldId id="398" r:id="rId23"/>
    <p:sldId id="389" r:id="rId24"/>
    <p:sldId id="390" r:id="rId25"/>
    <p:sldId id="392" r:id="rId26"/>
    <p:sldId id="393" r:id="rId27"/>
    <p:sldId id="396" r:id="rId28"/>
    <p:sldId id="395" r:id="rId29"/>
    <p:sldId id="397" r:id="rId30"/>
    <p:sldId id="404" r:id="rId31"/>
    <p:sldId id="400" r:id="rId32"/>
    <p:sldId id="401" r:id="rId33"/>
    <p:sldId id="399" r:id="rId34"/>
    <p:sldId id="4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34D905-23E5-E736-57D3-B7B0D5814F9C}" name="Alexander Philip Beyer" initials="APB" userId="S::abeyer@umd.edu::a275f29c-3baf-4e59-853b-09bf0a83a0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A32"/>
    <a:srgbClr val="E31831"/>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4558" autoAdjust="0"/>
  </p:normalViewPr>
  <p:slideViewPr>
    <p:cSldViewPr snapToGrid="0" snapToObjects="1">
      <p:cViewPr>
        <p:scale>
          <a:sx n="75" d="100"/>
          <a:sy n="75" d="100"/>
        </p:scale>
        <p:origin x="234" y="19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7F_E3FFC732.xml><?xml version="1.0" encoding="utf-8"?>
<p188:cmLst xmlns:a="http://schemas.openxmlformats.org/drawingml/2006/main" xmlns:r="http://schemas.openxmlformats.org/officeDocument/2006/relationships" xmlns:p188="http://schemas.microsoft.com/office/powerpoint/2018/8/main">
  <p188:cm id="{5ED1AA54-C2CF-4C91-B50C-058C1226D1BA}" authorId="{8534D905-23E5-E736-57D3-B7B0D5814F9C}" created="2023-03-08T18:15:46.383">
    <ac:txMkLst xmlns:ac="http://schemas.microsoft.com/office/drawing/2013/main/command">
      <pc:docMk xmlns:pc="http://schemas.microsoft.com/office/powerpoint/2013/main/command"/>
      <pc:sldMk xmlns:pc="http://schemas.microsoft.com/office/powerpoint/2013/main/command" cId="3825190706" sldId="383"/>
      <ac:graphicFrameMk id="7" creationId="{696C0498-DA2F-6272-FBED-D9AE13A4ED9B}"/>
      <dc:dgmMk xmlns:dc="http://schemas.microsoft.com/office/drawing/2013/diagram/command"/>
      <dc:nodeMk xmlns:dc="http://schemas.microsoft.com/office/drawing/2013/diagram/command" id="{03D81A1F-595C-451D-9E24-202A491F318B}"/>
      <ac:txMk cp="0" len="138">
        <ac:context len="139" hash="1113867945"/>
      </ac:txMk>
    </ac:txMkLst>
    <p188:pos x="2869096" y="2497897"/>
    <p188:replyLst>
      <p188:reply id="{6F819203-F907-4427-BD26-FED0326C6A4B}" authorId="{8534D905-23E5-E736-57D3-B7B0D5814F9C}" created="2023-03-08T18:19:54.481">
        <p188:txBody>
          <a:bodyPr/>
          <a:lstStyle/>
          <a:p>
            <a:r>
              <a:rPr lang="en-US"/>
              <a:t>Focus more on heterogeneity, less on CTDE/DTDE? Maybe just gie it backup slide</a:t>
            </a:r>
          </a:p>
        </p188:txBody>
      </p188:reply>
    </p188:replyLst>
    <p188:txBody>
      <a:bodyPr/>
      <a:lstStyle/>
      <a:p>
        <a:r>
          <a:rPr lang="en-US"/>
          <a:t>Maybe remove?</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ED106-79CC-4369-8896-B86A17847D51}"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63579278-3998-4564-AD5A-33A01B95391C}">
      <dgm:prSet phldrT="[Text]"/>
      <dgm:spPr/>
      <dgm:t>
        <a:bodyPr/>
        <a:lstStyle/>
        <a:p>
          <a:r>
            <a:rPr lang="en-US" dirty="0"/>
            <a:t>Year 1, Q1-2</a:t>
          </a:r>
        </a:p>
      </dgm:t>
    </dgm:pt>
    <dgm:pt modelId="{4CC85FF7-8EAF-4AC6-AEB5-E8024A5C7C1E}" type="parTrans" cxnId="{6748F862-D902-4B90-B3BA-F6E4E0E9F0AB}">
      <dgm:prSet/>
      <dgm:spPr/>
      <dgm:t>
        <a:bodyPr/>
        <a:lstStyle/>
        <a:p>
          <a:endParaRPr lang="en-US"/>
        </a:p>
      </dgm:t>
    </dgm:pt>
    <dgm:pt modelId="{9E7CBBAF-D8DA-4D50-AED1-CEFC3CDAD412}" type="sibTrans" cxnId="{6748F862-D902-4B90-B3BA-F6E4E0E9F0AB}">
      <dgm:prSet/>
      <dgm:spPr/>
      <dgm:t>
        <a:bodyPr/>
        <a:lstStyle/>
        <a:p>
          <a:endParaRPr lang="en-US"/>
        </a:p>
      </dgm:t>
    </dgm:pt>
    <dgm:pt modelId="{2DB37F49-54D8-4A42-AB02-38D97D451EEA}">
      <dgm:prSet phldrT="[Text]"/>
      <dgm:spPr/>
      <dgm:t>
        <a:bodyPr/>
        <a:lstStyle/>
        <a:p>
          <a:r>
            <a:rPr lang="en-US" dirty="0"/>
            <a:t>Develop and verify interpretability metrics</a:t>
          </a:r>
        </a:p>
      </dgm:t>
    </dgm:pt>
    <dgm:pt modelId="{F45D2E5E-82F0-4A14-9024-BC5CB2699622}" type="parTrans" cxnId="{4905477C-B570-4E03-AF1D-2331497045CA}">
      <dgm:prSet/>
      <dgm:spPr/>
      <dgm:t>
        <a:bodyPr/>
        <a:lstStyle/>
        <a:p>
          <a:endParaRPr lang="en-US"/>
        </a:p>
      </dgm:t>
    </dgm:pt>
    <dgm:pt modelId="{4E0BA1F7-D973-4FAE-8A27-6EFAA0672BD9}" type="sibTrans" cxnId="{4905477C-B570-4E03-AF1D-2331497045CA}">
      <dgm:prSet/>
      <dgm:spPr/>
      <dgm:t>
        <a:bodyPr/>
        <a:lstStyle/>
        <a:p>
          <a:endParaRPr lang="en-US"/>
        </a:p>
      </dgm:t>
    </dgm:pt>
    <dgm:pt modelId="{B0AA024E-B537-4023-9490-B54EC403AE14}">
      <dgm:prSet phldrT="[Text]"/>
      <dgm:spPr/>
      <dgm:t>
        <a:bodyPr/>
        <a:lstStyle/>
        <a:p>
          <a:r>
            <a:rPr lang="en-US" dirty="0"/>
            <a:t>Year 1, Q3-4</a:t>
          </a:r>
        </a:p>
      </dgm:t>
    </dgm:pt>
    <dgm:pt modelId="{A65B20C4-C879-4B21-9FC8-13F51EAD293D}" type="parTrans" cxnId="{C1C09B9A-C76C-4349-B531-7E9DCF01DB04}">
      <dgm:prSet/>
      <dgm:spPr/>
      <dgm:t>
        <a:bodyPr/>
        <a:lstStyle/>
        <a:p>
          <a:endParaRPr lang="en-US"/>
        </a:p>
      </dgm:t>
    </dgm:pt>
    <dgm:pt modelId="{FCB01CEF-B38E-43D6-90B1-8160DA0286BE}" type="sibTrans" cxnId="{C1C09B9A-C76C-4349-B531-7E9DCF01DB04}">
      <dgm:prSet/>
      <dgm:spPr/>
      <dgm:t>
        <a:bodyPr/>
        <a:lstStyle/>
        <a:p>
          <a:endParaRPr lang="en-US"/>
        </a:p>
      </dgm:t>
    </dgm:pt>
    <dgm:pt modelId="{5E04270E-2983-45DD-B7ED-70263CC1E49B}">
      <dgm:prSet phldrT="[Text]"/>
      <dgm:spPr/>
      <dgm:t>
        <a:bodyPr/>
        <a:lstStyle/>
        <a:p>
          <a:r>
            <a:rPr lang="en-US" dirty="0"/>
            <a:t>Deployment in unstructured but controlled real world settings</a:t>
          </a:r>
        </a:p>
      </dgm:t>
    </dgm:pt>
    <dgm:pt modelId="{3A1937B1-B0E6-4C9A-A5BF-0AB58A0B84A2}" type="parTrans" cxnId="{0BE67400-D443-4A9F-8992-6F0914679A29}">
      <dgm:prSet/>
      <dgm:spPr/>
      <dgm:t>
        <a:bodyPr/>
        <a:lstStyle/>
        <a:p>
          <a:endParaRPr lang="en-US"/>
        </a:p>
      </dgm:t>
    </dgm:pt>
    <dgm:pt modelId="{5BD7D242-BEF1-4331-83B0-BADF4BFF1DD4}" type="sibTrans" cxnId="{0BE67400-D443-4A9F-8992-6F0914679A29}">
      <dgm:prSet/>
      <dgm:spPr/>
      <dgm:t>
        <a:bodyPr/>
        <a:lstStyle/>
        <a:p>
          <a:endParaRPr lang="en-US"/>
        </a:p>
      </dgm:t>
    </dgm:pt>
    <dgm:pt modelId="{61F82E75-7B14-4DBE-B607-29B9526299C8}">
      <dgm:prSet phldrT="[Text]"/>
      <dgm:spPr/>
      <dgm:t>
        <a:bodyPr/>
        <a:lstStyle/>
        <a:p>
          <a:r>
            <a:rPr lang="en-US" dirty="0"/>
            <a:t>Year 2</a:t>
          </a:r>
        </a:p>
      </dgm:t>
    </dgm:pt>
    <dgm:pt modelId="{3E5FBBD9-B93F-4C29-A354-68949D917459}" type="parTrans" cxnId="{6080A5C2-FEE6-4243-A175-B512BA5C2FB8}">
      <dgm:prSet/>
      <dgm:spPr/>
      <dgm:t>
        <a:bodyPr/>
        <a:lstStyle/>
        <a:p>
          <a:endParaRPr lang="en-US"/>
        </a:p>
      </dgm:t>
    </dgm:pt>
    <dgm:pt modelId="{23F9CE0C-36DC-4D63-B1D3-A76635C675EE}" type="sibTrans" cxnId="{6080A5C2-FEE6-4243-A175-B512BA5C2FB8}">
      <dgm:prSet/>
      <dgm:spPr/>
      <dgm:t>
        <a:bodyPr/>
        <a:lstStyle/>
        <a:p>
          <a:endParaRPr lang="en-US"/>
        </a:p>
      </dgm:t>
    </dgm:pt>
    <dgm:pt modelId="{7C718948-E279-40F0-A327-39FC26AFCE26}">
      <dgm:prSet phldrT="[Text]"/>
      <dgm:spPr/>
      <dgm:t>
        <a:bodyPr/>
        <a:lstStyle/>
        <a:p>
          <a:r>
            <a:rPr lang="en-US" dirty="0"/>
            <a:t>Extend to more realistic, totally unstructured human environments</a:t>
          </a:r>
        </a:p>
      </dgm:t>
    </dgm:pt>
    <dgm:pt modelId="{2529BA78-F45E-46FC-8741-3E630BF9A0BF}" type="parTrans" cxnId="{32C3BD4F-213C-44F9-B458-D69B3375FD55}">
      <dgm:prSet/>
      <dgm:spPr/>
      <dgm:t>
        <a:bodyPr/>
        <a:lstStyle/>
        <a:p>
          <a:endParaRPr lang="en-US"/>
        </a:p>
      </dgm:t>
    </dgm:pt>
    <dgm:pt modelId="{691E23C6-6996-4D72-AF80-2442B17EC9D4}" type="sibTrans" cxnId="{32C3BD4F-213C-44F9-B458-D69B3375FD55}">
      <dgm:prSet/>
      <dgm:spPr/>
      <dgm:t>
        <a:bodyPr/>
        <a:lstStyle/>
        <a:p>
          <a:endParaRPr lang="en-US"/>
        </a:p>
      </dgm:t>
    </dgm:pt>
    <dgm:pt modelId="{74B30A71-B624-4FA5-B3EF-FC6D6E7C31CC}">
      <dgm:prSet phldrT="[Text]"/>
      <dgm:spPr/>
      <dgm:t>
        <a:bodyPr/>
        <a:lstStyle/>
        <a:p>
          <a:r>
            <a:rPr lang="en-US" dirty="0"/>
            <a:t>Tests in simulation and structured lab environments</a:t>
          </a:r>
        </a:p>
      </dgm:t>
    </dgm:pt>
    <dgm:pt modelId="{BC95620F-6288-45FA-812B-9407257E4595}" type="parTrans" cxnId="{FDBA3B0C-DB8A-40DB-84CF-5F79E4A4E97B}">
      <dgm:prSet/>
      <dgm:spPr/>
      <dgm:t>
        <a:bodyPr/>
        <a:lstStyle/>
        <a:p>
          <a:endParaRPr lang="en-US"/>
        </a:p>
      </dgm:t>
    </dgm:pt>
    <dgm:pt modelId="{F5CF2597-A60D-45F7-81D5-9227ED7CFAD7}" type="sibTrans" cxnId="{FDBA3B0C-DB8A-40DB-84CF-5F79E4A4E97B}">
      <dgm:prSet/>
      <dgm:spPr/>
      <dgm:t>
        <a:bodyPr/>
        <a:lstStyle/>
        <a:p>
          <a:endParaRPr lang="en-US"/>
        </a:p>
      </dgm:t>
    </dgm:pt>
    <dgm:pt modelId="{55413F55-2498-4F55-BBC6-FEA59A532E5D}">
      <dgm:prSet phldrT="[Text]"/>
      <dgm:spPr/>
      <dgm:t>
        <a:bodyPr/>
        <a:lstStyle/>
        <a:p>
          <a:r>
            <a:rPr lang="en-US" dirty="0"/>
            <a:t>Comparison against existing state-of-the-art metrics</a:t>
          </a:r>
        </a:p>
      </dgm:t>
    </dgm:pt>
    <dgm:pt modelId="{8C3E7292-5D7B-40CB-9C02-CF60FD8B4B6C}" type="parTrans" cxnId="{E07B8C0A-855A-4F65-AC2A-871840515F33}">
      <dgm:prSet/>
      <dgm:spPr/>
      <dgm:t>
        <a:bodyPr/>
        <a:lstStyle/>
        <a:p>
          <a:endParaRPr lang="en-US"/>
        </a:p>
      </dgm:t>
    </dgm:pt>
    <dgm:pt modelId="{98DC7EE0-D2B0-43FA-B440-4CC223E825CE}" type="sibTrans" cxnId="{E07B8C0A-855A-4F65-AC2A-871840515F33}">
      <dgm:prSet/>
      <dgm:spPr/>
      <dgm:t>
        <a:bodyPr/>
        <a:lstStyle/>
        <a:p>
          <a:endParaRPr lang="en-US"/>
        </a:p>
      </dgm:t>
    </dgm:pt>
    <dgm:pt modelId="{8DD9142E-C560-491E-8F4D-C4DD91328289}">
      <dgm:prSet phldrT="[Text]"/>
      <dgm:spPr/>
      <dgm:t>
        <a:bodyPr/>
        <a:lstStyle/>
        <a:p>
          <a:r>
            <a:rPr lang="en-US" dirty="0"/>
            <a:t>Rigorously verify that interpretability is maintained in more complex environments</a:t>
          </a:r>
        </a:p>
      </dgm:t>
    </dgm:pt>
    <dgm:pt modelId="{A940C022-7425-438A-9D46-27813FA33545}" type="parTrans" cxnId="{A6AD9F8F-5D6F-4C05-A430-FD7742FF3A4E}">
      <dgm:prSet/>
      <dgm:spPr/>
      <dgm:t>
        <a:bodyPr/>
        <a:lstStyle/>
        <a:p>
          <a:endParaRPr lang="en-US"/>
        </a:p>
      </dgm:t>
    </dgm:pt>
    <dgm:pt modelId="{90C68979-DD05-485D-8A41-5BD9468A9FE1}" type="sibTrans" cxnId="{A6AD9F8F-5D6F-4C05-A430-FD7742FF3A4E}">
      <dgm:prSet/>
      <dgm:spPr/>
      <dgm:t>
        <a:bodyPr/>
        <a:lstStyle/>
        <a:p>
          <a:endParaRPr lang="en-US"/>
        </a:p>
      </dgm:t>
    </dgm:pt>
    <dgm:pt modelId="{FA820647-9C46-4DE1-BC27-94FD28EB0626}">
      <dgm:prSet phldrT="[Text]"/>
      <dgm:spPr/>
      <dgm:t>
        <a:bodyPr/>
        <a:lstStyle/>
        <a:p>
          <a:r>
            <a:rPr lang="en-US" dirty="0"/>
            <a:t>Begin controlled Human-Robot interaction tests to ensure safety and robustness of metrics</a:t>
          </a:r>
        </a:p>
      </dgm:t>
    </dgm:pt>
    <dgm:pt modelId="{604EC18A-E170-4D80-82CA-00C3799F6499}" type="parTrans" cxnId="{CC12DCE5-7567-4E69-9564-BD34BB97EFFE}">
      <dgm:prSet/>
      <dgm:spPr/>
      <dgm:t>
        <a:bodyPr/>
        <a:lstStyle/>
        <a:p>
          <a:endParaRPr lang="en-US"/>
        </a:p>
      </dgm:t>
    </dgm:pt>
    <dgm:pt modelId="{85CB0166-26FF-4DF7-A2C5-4C8A7E508390}" type="sibTrans" cxnId="{CC12DCE5-7567-4E69-9564-BD34BB97EFFE}">
      <dgm:prSet/>
      <dgm:spPr/>
      <dgm:t>
        <a:bodyPr/>
        <a:lstStyle/>
        <a:p>
          <a:endParaRPr lang="en-US"/>
        </a:p>
      </dgm:t>
    </dgm:pt>
    <dgm:pt modelId="{040F8587-5A79-47FB-852B-C990D0FA769E}">
      <dgm:prSet phldrT="[Text]"/>
      <dgm:spPr/>
      <dgm:t>
        <a:bodyPr/>
        <a:lstStyle/>
        <a:p>
          <a:r>
            <a:rPr lang="en-US" dirty="0"/>
            <a:t>Slowly allow more uncontrolled interactions to test model limits</a:t>
          </a:r>
        </a:p>
      </dgm:t>
    </dgm:pt>
    <dgm:pt modelId="{3F891A9E-ADF3-45EE-B6D6-CDA03AB6ABFA}" type="parTrans" cxnId="{4CD75D1B-EB67-4ECE-A06A-4C6E55927852}">
      <dgm:prSet/>
      <dgm:spPr/>
      <dgm:t>
        <a:bodyPr/>
        <a:lstStyle/>
        <a:p>
          <a:endParaRPr lang="en-US"/>
        </a:p>
      </dgm:t>
    </dgm:pt>
    <dgm:pt modelId="{719AD1BA-37F4-4147-888D-55B079A72AF3}" type="sibTrans" cxnId="{4CD75D1B-EB67-4ECE-A06A-4C6E55927852}">
      <dgm:prSet/>
      <dgm:spPr/>
      <dgm:t>
        <a:bodyPr/>
        <a:lstStyle/>
        <a:p>
          <a:endParaRPr lang="en-US"/>
        </a:p>
      </dgm:t>
    </dgm:pt>
    <dgm:pt modelId="{D3075733-C0FD-479F-B94D-6A915C6580E5}">
      <dgm:prSet phldrT="[Text]"/>
      <dgm:spPr/>
      <dgm:t>
        <a:bodyPr/>
        <a:lstStyle/>
        <a:p>
          <a:r>
            <a:rPr lang="en-US" dirty="0"/>
            <a:t>Develop robust, interpretable model </a:t>
          </a:r>
          <a:r>
            <a:rPr lang="en-US" dirty="0" err="1"/>
            <a:t>failsafes</a:t>
          </a:r>
          <a:endParaRPr lang="en-US" dirty="0"/>
        </a:p>
      </dgm:t>
    </dgm:pt>
    <dgm:pt modelId="{42B4025B-4B0B-4195-BDCD-722529F9B9C2}" type="parTrans" cxnId="{CBF1A228-B3C7-4ABF-A89E-00ED9EFAAD5F}">
      <dgm:prSet/>
      <dgm:spPr/>
      <dgm:t>
        <a:bodyPr/>
        <a:lstStyle/>
        <a:p>
          <a:endParaRPr lang="en-US"/>
        </a:p>
      </dgm:t>
    </dgm:pt>
    <dgm:pt modelId="{CF665755-0A97-424C-A30F-E2D2FEF2507D}" type="sibTrans" cxnId="{CBF1A228-B3C7-4ABF-A89E-00ED9EFAAD5F}">
      <dgm:prSet/>
      <dgm:spPr/>
      <dgm:t>
        <a:bodyPr/>
        <a:lstStyle/>
        <a:p>
          <a:endParaRPr lang="en-US"/>
        </a:p>
      </dgm:t>
    </dgm:pt>
    <dgm:pt modelId="{62663985-33A9-4CE5-80C8-7608A86A791F}">
      <dgm:prSet phldrT="[Text]"/>
      <dgm:spPr/>
      <dgm:t>
        <a:bodyPr/>
        <a:lstStyle/>
        <a:p>
          <a:r>
            <a:rPr lang="en-US" dirty="0"/>
            <a:t>Ensure all </a:t>
          </a:r>
          <a:r>
            <a:rPr lang="en-US" dirty="0" err="1"/>
            <a:t>failsafes</a:t>
          </a:r>
          <a:r>
            <a:rPr lang="en-US" dirty="0"/>
            <a:t> work as intended</a:t>
          </a:r>
        </a:p>
      </dgm:t>
    </dgm:pt>
    <dgm:pt modelId="{C5CFF249-6FE4-495A-8299-2D32AD439907}" type="parTrans" cxnId="{80230F6B-6274-45E2-B69F-28D35A038488}">
      <dgm:prSet/>
      <dgm:spPr/>
      <dgm:t>
        <a:bodyPr/>
        <a:lstStyle/>
        <a:p>
          <a:endParaRPr lang="en-US"/>
        </a:p>
      </dgm:t>
    </dgm:pt>
    <dgm:pt modelId="{A09EC40C-E77F-41E0-B9BA-B6DDF2E2CF51}" type="sibTrans" cxnId="{80230F6B-6274-45E2-B69F-28D35A038488}">
      <dgm:prSet/>
      <dgm:spPr/>
      <dgm:t>
        <a:bodyPr/>
        <a:lstStyle/>
        <a:p>
          <a:endParaRPr lang="en-US"/>
        </a:p>
      </dgm:t>
    </dgm:pt>
    <dgm:pt modelId="{C16058BD-DFC2-454E-999A-3D7BC4307FFF}">
      <dgm:prSet phldrT="[Text]"/>
      <dgm:spPr/>
      <dgm:t>
        <a:bodyPr/>
        <a:lstStyle/>
        <a:p>
          <a:r>
            <a:rPr lang="en-US" dirty="0"/>
            <a:t>Recheck all </a:t>
          </a:r>
          <a:r>
            <a:rPr lang="en-US" dirty="0" err="1"/>
            <a:t>failsafes</a:t>
          </a:r>
          <a:r>
            <a:rPr lang="en-US" dirty="0"/>
            <a:t> before allowing for more interaction between humans and agents</a:t>
          </a:r>
        </a:p>
      </dgm:t>
    </dgm:pt>
    <dgm:pt modelId="{39A23A8C-E65F-4DD3-9FCA-F162FC9EC0CA}" type="parTrans" cxnId="{158B952A-12DF-46F1-9BC2-7DCE00F4BA52}">
      <dgm:prSet/>
      <dgm:spPr/>
      <dgm:t>
        <a:bodyPr/>
        <a:lstStyle/>
        <a:p>
          <a:endParaRPr lang="en-US"/>
        </a:p>
      </dgm:t>
    </dgm:pt>
    <dgm:pt modelId="{A36D2E2F-5718-4E81-963A-B832AE80E2C8}" type="sibTrans" cxnId="{158B952A-12DF-46F1-9BC2-7DCE00F4BA52}">
      <dgm:prSet/>
      <dgm:spPr/>
      <dgm:t>
        <a:bodyPr/>
        <a:lstStyle/>
        <a:p>
          <a:endParaRPr lang="en-US"/>
        </a:p>
      </dgm:t>
    </dgm:pt>
    <dgm:pt modelId="{3E28572D-C238-431C-8B50-8733B2434CA6}">
      <dgm:prSet phldrT="[Text]"/>
      <dgm:spPr/>
      <dgm:t>
        <a:bodyPr/>
        <a:lstStyle/>
        <a:p>
          <a:endParaRPr lang="en-US" dirty="0"/>
        </a:p>
      </dgm:t>
    </dgm:pt>
    <dgm:pt modelId="{06C25AC3-53E7-4315-8015-7D865DFAE7FA}" type="parTrans" cxnId="{7C7A82C1-6315-406E-B9C7-2C2D81633902}">
      <dgm:prSet/>
      <dgm:spPr/>
      <dgm:t>
        <a:bodyPr/>
        <a:lstStyle/>
        <a:p>
          <a:endParaRPr lang="en-US"/>
        </a:p>
      </dgm:t>
    </dgm:pt>
    <dgm:pt modelId="{CD1959C1-9DB8-4BAA-B1E6-10CCBE6BBF97}" type="sibTrans" cxnId="{7C7A82C1-6315-406E-B9C7-2C2D81633902}">
      <dgm:prSet/>
      <dgm:spPr/>
      <dgm:t>
        <a:bodyPr/>
        <a:lstStyle/>
        <a:p>
          <a:endParaRPr lang="en-US"/>
        </a:p>
      </dgm:t>
    </dgm:pt>
    <dgm:pt modelId="{25BC7D2E-4F81-4B53-999A-8B658CBAF3BD}">
      <dgm:prSet phldrT="[Text]"/>
      <dgm:spPr/>
      <dgm:t>
        <a:bodyPr/>
        <a:lstStyle/>
        <a:p>
          <a:r>
            <a:rPr lang="en-US" dirty="0"/>
            <a:t>Apply metrics to real world heterogenous systems</a:t>
          </a:r>
        </a:p>
      </dgm:t>
    </dgm:pt>
    <dgm:pt modelId="{15C0F817-B9E1-46A4-B136-9071E8DF8073}" type="parTrans" cxnId="{08D5761A-D97A-4F2B-BCAC-A04783019190}">
      <dgm:prSet/>
      <dgm:spPr/>
      <dgm:t>
        <a:bodyPr/>
        <a:lstStyle/>
        <a:p>
          <a:endParaRPr lang="en-US"/>
        </a:p>
      </dgm:t>
    </dgm:pt>
    <dgm:pt modelId="{606C1CA1-3301-4FFD-96C4-0642007C50EE}" type="sibTrans" cxnId="{08D5761A-D97A-4F2B-BCAC-A04783019190}">
      <dgm:prSet/>
      <dgm:spPr/>
      <dgm:t>
        <a:bodyPr/>
        <a:lstStyle/>
        <a:p>
          <a:endParaRPr lang="en-US"/>
        </a:p>
      </dgm:t>
    </dgm:pt>
    <dgm:pt modelId="{E8063CA6-41CC-4D08-8E56-8F71D8651C9B}">
      <dgm:prSet phldrT="[Text]"/>
      <dgm:spPr/>
      <dgm:t>
        <a:bodyPr/>
        <a:lstStyle/>
        <a:p>
          <a:r>
            <a:rPr lang="en-US" dirty="0"/>
            <a:t>Review of relevant literature to identify state of the art GNN architectures and current best methods for improving DRL and NN Interpretability</a:t>
          </a:r>
        </a:p>
      </dgm:t>
    </dgm:pt>
    <dgm:pt modelId="{213BCE7D-DE88-48B6-93E0-F676AE7A05C2}" type="parTrans" cxnId="{1B7DB669-04EC-4645-ACEC-01121B6EFFF5}">
      <dgm:prSet/>
      <dgm:spPr/>
      <dgm:t>
        <a:bodyPr/>
        <a:lstStyle/>
        <a:p>
          <a:endParaRPr lang="en-US"/>
        </a:p>
      </dgm:t>
    </dgm:pt>
    <dgm:pt modelId="{D7E2CCC4-4052-49D0-855F-BF3071FDF7F0}" type="sibTrans" cxnId="{1B7DB669-04EC-4645-ACEC-01121B6EFFF5}">
      <dgm:prSet/>
      <dgm:spPr/>
      <dgm:t>
        <a:bodyPr/>
        <a:lstStyle/>
        <a:p>
          <a:endParaRPr lang="en-US"/>
        </a:p>
      </dgm:t>
    </dgm:pt>
    <dgm:pt modelId="{03D81A1F-595C-451D-9E24-202A491F318B}">
      <dgm:prSet phldrT="[Text]"/>
      <dgm:spPr/>
      <dgm:t>
        <a:bodyPr/>
        <a:lstStyle/>
        <a:p>
          <a:r>
            <a:rPr lang="en-US" dirty="0"/>
            <a:t>Explore framework performance for Centralized Training with Decentralized Execution (CTDE) and Decentralized Training and Execution (DTDE)</a:t>
          </a:r>
        </a:p>
      </dgm:t>
    </dgm:pt>
    <dgm:pt modelId="{687064F7-5749-469E-A3C5-9360CED16B7A}" type="parTrans" cxnId="{9798076D-64AD-45C7-B6E8-17300310B39B}">
      <dgm:prSet/>
      <dgm:spPr/>
      <dgm:t>
        <a:bodyPr/>
        <a:lstStyle/>
        <a:p>
          <a:endParaRPr lang="en-US"/>
        </a:p>
      </dgm:t>
    </dgm:pt>
    <dgm:pt modelId="{DE1AA986-4C9E-497D-B9CE-5E5D8D106EDC}" type="sibTrans" cxnId="{9798076D-64AD-45C7-B6E8-17300310B39B}">
      <dgm:prSet/>
      <dgm:spPr/>
      <dgm:t>
        <a:bodyPr/>
        <a:lstStyle/>
        <a:p>
          <a:endParaRPr lang="en-US"/>
        </a:p>
      </dgm:t>
    </dgm:pt>
    <dgm:pt modelId="{114834F6-EA8E-4922-A38F-AE382C479D61}">
      <dgm:prSet phldrT="[Text]"/>
      <dgm:spPr/>
      <dgm:t>
        <a:bodyPr/>
        <a:lstStyle/>
        <a:p>
          <a:r>
            <a:rPr lang="en-US" dirty="0"/>
            <a:t>Reverify performance in CTDE and DTDE regimes</a:t>
          </a:r>
        </a:p>
      </dgm:t>
    </dgm:pt>
    <dgm:pt modelId="{CB80F570-C2E6-4EFB-9C59-DDF08D37C52E}" type="parTrans" cxnId="{B4C200AD-07DD-4008-B4FD-765A6D5E20D3}">
      <dgm:prSet/>
      <dgm:spPr/>
      <dgm:t>
        <a:bodyPr/>
        <a:lstStyle/>
        <a:p>
          <a:endParaRPr lang="en-US"/>
        </a:p>
      </dgm:t>
    </dgm:pt>
    <dgm:pt modelId="{1C032BAF-3045-4766-A868-2657E9FF2983}" type="sibTrans" cxnId="{B4C200AD-07DD-4008-B4FD-765A6D5E20D3}">
      <dgm:prSet/>
      <dgm:spPr/>
      <dgm:t>
        <a:bodyPr/>
        <a:lstStyle/>
        <a:p>
          <a:endParaRPr lang="en-US"/>
        </a:p>
      </dgm:t>
    </dgm:pt>
    <dgm:pt modelId="{BD2EB9FE-10BA-40B9-8128-4AFCD34106C6}" type="pres">
      <dgm:prSet presAssocID="{5E3ED106-79CC-4369-8896-B86A17847D51}" presName="linearFlow" presStyleCnt="0">
        <dgm:presLayoutVars>
          <dgm:dir/>
          <dgm:animLvl val="lvl"/>
          <dgm:resizeHandles val="exact"/>
        </dgm:presLayoutVars>
      </dgm:prSet>
      <dgm:spPr/>
    </dgm:pt>
    <dgm:pt modelId="{76ECE6E8-1F6E-4857-82CB-164ACB0A01FA}" type="pres">
      <dgm:prSet presAssocID="{63579278-3998-4564-AD5A-33A01B95391C}" presName="composite" presStyleCnt="0"/>
      <dgm:spPr/>
    </dgm:pt>
    <dgm:pt modelId="{FC9A044B-B8A2-478D-93E3-793CA9CED429}" type="pres">
      <dgm:prSet presAssocID="{63579278-3998-4564-AD5A-33A01B95391C}" presName="parTx" presStyleLbl="node1" presStyleIdx="0" presStyleCnt="3">
        <dgm:presLayoutVars>
          <dgm:chMax val="0"/>
          <dgm:chPref val="0"/>
          <dgm:bulletEnabled val="1"/>
        </dgm:presLayoutVars>
      </dgm:prSet>
      <dgm:spPr/>
    </dgm:pt>
    <dgm:pt modelId="{B72619D2-CB96-4341-90E0-80293D94FE8E}" type="pres">
      <dgm:prSet presAssocID="{63579278-3998-4564-AD5A-33A01B95391C}" presName="parSh" presStyleLbl="node1" presStyleIdx="0" presStyleCnt="3"/>
      <dgm:spPr/>
    </dgm:pt>
    <dgm:pt modelId="{DE8D5490-541E-468D-8880-0D003E26DDFB}" type="pres">
      <dgm:prSet presAssocID="{63579278-3998-4564-AD5A-33A01B95391C}" presName="desTx" presStyleLbl="fgAcc1" presStyleIdx="0" presStyleCnt="3" custScaleX="140835">
        <dgm:presLayoutVars>
          <dgm:bulletEnabled val="1"/>
        </dgm:presLayoutVars>
      </dgm:prSet>
      <dgm:spPr/>
    </dgm:pt>
    <dgm:pt modelId="{35286FC4-3D1A-4620-AE29-1B29E527B9DB}" type="pres">
      <dgm:prSet presAssocID="{9E7CBBAF-D8DA-4D50-AED1-CEFC3CDAD412}" presName="sibTrans" presStyleLbl="sibTrans2D1" presStyleIdx="0" presStyleCnt="2"/>
      <dgm:spPr/>
    </dgm:pt>
    <dgm:pt modelId="{25F7A0F2-139C-4DF6-9BC4-7AB8E29A368D}" type="pres">
      <dgm:prSet presAssocID="{9E7CBBAF-D8DA-4D50-AED1-CEFC3CDAD412}" presName="connTx" presStyleLbl="sibTrans2D1" presStyleIdx="0" presStyleCnt="2"/>
      <dgm:spPr/>
    </dgm:pt>
    <dgm:pt modelId="{D93F635F-F5F9-467E-824A-F55302DF83AE}" type="pres">
      <dgm:prSet presAssocID="{B0AA024E-B537-4023-9490-B54EC403AE14}" presName="composite" presStyleCnt="0"/>
      <dgm:spPr/>
    </dgm:pt>
    <dgm:pt modelId="{AA81DDC6-835C-4DBB-8D7C-8488E8F9C879}" type="pres">
      <dgm:prSet presAssocID="{B0AA024E-B537-4023-9490-B54EC403AE14}" presName="parTx" presStyleLbl="node1" presStyleIdx="0" presStyleCnt="3">
        <dgm:presLayoutVars>
          <dgm:chMax val="0"/>
          <dgm:chPref val="0"/>
          <dgm:bulletEnabled val="1"/>
        </dgm:presLayoutVars>
      </dgm:prSet>
      <dgm:spPr/>
    </dgm:pt>
    <dgm:pt modelId="{AA81C0B5-635E-475A-A9E7-05B8BA590183}" type="pres">
      <dgm:prSet presAssocID="{B0AA024E-B537-4023-9490-B54EC403AE14}" presName="parSh" presStyleLbl="node1" presStyleIdx="1" presStyleCnt="3"/>
      <dgm:spPr/>
    </dgm:pt>
    <dgm:pt modelId="{4B25E416-D31E-40B2-87EF-A597B65ADC5C}" type="pres">
      <dgm:prSet presAssocID="{B0AA024E-B537-4023-9490-B54EC403AE14}" presName="desTx" presStyleLbl="fgAcc1" presStyleIdx="1" presStyleCnt="3" custScaleX="140251">
        <dgm:presLayoutVars>
          <dgm:bulletEnabled val="1"/>
        </dgm:presLayoutVars>
      </dgm:prSet>
      <dgm:spPr/>
    </dgm:pt>
    <dgm:pt modelId="{F1621475-DCCB-4197-AC2E-1ADEAC50C247}" type="pres">
      <dgm:prSet presAssocID="{FCB01CEF-B38E-43D6-90B1-8160DA0286BE}" presName="sibTrans" presStyleLbl="sibTrans2D1" presStyleIdx="1" presStyleCnt="2"/>
      <dgm:spPr/>
    </dgm:pt>
    <dgm:pt modelId="{F7AFB8F9-E180-4D17-BABB-A092B61CC016}" type="pres">
      <dgm:prSet presAssocID="{FCB01CEF-B38E-43D6-90B1-8160DA0286BE}" presName="connTx" presStyleLbl="sibTrans2D1" presStyleIdx="1" presStyleCnt="2"/>
      <dgm:spPr/>
    </dgm:pt>
    <dgm:pt modelId="{4C7236B0-6BB3-4B7E-9AF9-D0555683F01B}" type="pres">
      <dgm:prSet presAssocID="{61F82E75-7B14-4DBE-B607-29B9526299C8}" presName="composite" presStyleCnt="0"/>
      <dgm:spPr/>
    </dgm:pt>
    <dgm:pt modelId="{629BB87A-3A6A-4401-BEB6-F77179E39910}" type="pres">
      <dgm:prSet presAssocID="{61F82E75-7B14-4DBE-B607-29B9526299C8}" presName="parTx" presStyleLbl="node1" presStyleIdx="1" presStyleCnt="3">
        <dgm:presLayoutVars>
          <dgm:chMax val="0"/>
          <dgm:chPref val="0"/>
          <dgm:bulletEnabled val="1"/>
        </dgm:presLayoutVars>
      </dgm:prSet>
      <dgm:spPr/>
    </dgm:pt>
    <dgm:pt modelId="{B6B7D40D-AFD2-447A-94EE-5876477DE013}" type="pres">
      <dgm:prSet presAssocID="{61F82E75-7B14-4DBE-B607-29B9526299C8}" presName="parSh" presStyleLbl="node1" presStyleIdx="2" presStyleCnt="3"/>
      <dgm:spPr/>
    </dgm:pt>
    <dgm:pt modelId="{B6F24763-0A67-40D8-884A-39473E525325}" type="pres">
      <dgm:prSet presAssocID="{61F82E75-7B14-4DBE-B607-29B9526299C8}" presName="desTx" presStyleLbl="fgAcc1" presStyleIdx="2" presStyleCnt="3" custScaleX="140683">
        <dgm:presLayoutVars>
          <dgm:bulletEnabled val="1"/>
        </dgm:presLayoutVars>
      </dgm:prSet>
      <dgm:spPr/>
    </dgm:pt>
  </dgm:ptLst>
  <dgm:cxnLst>
    <dgm:cxn modelId="{EEB74200-37E5-4356-A12F-7198E53DDDDF}" type="presOf" srcId="{8DD9142E-C560-491E-8F4D-C4DD91328289}" destId="{4B25E416-D31E-40B2-87EF-A597B65ADC5C}" srcOrd="0" destOrd="1" presId="urn:microsoft.com/office/officeart/2005/8/layout/process3"/>
    <dgm:cxn modelId="{0BE67400-D443-4A9F-8992-6F0914679A29}" srcId="{B0AA024E-B537-4023-9490-B54EC403AE14}" destId="{5E04270E-2983-45DD-B7ED-70263CC1E49B}" srcOrd="0" destOrd="0" parTransId="{3A1937B1-B0E6-4C9A-A5BF-0AB58A0B84A2}" sibTransId="{5BD7D242-BEF1-4331-83B0-BADF4BFF1DD4}"/>
    <dgm:cxn modelId="{2ED45701-3176-45E9-A628-E6667B6F8341}" type="presOf" srcId="{FCB01CEF-B38E-43D6-90B1-8160DA0286BE}" destId="{F7AFB8F9-E180-4D17-BABB-A092B61CC016}" srcOrd="1" destOrd="0" presId="urn:microsoft.com/office/officeart/2005/8/layout/process3"/>
    <dgm:cxn modelId="{E07B8C0A-855A-4F65-AC2A-871840515F33}" srcId="{2DB37F49-54D8-4A42-AB02-38D97D451EEA}" destId="{55413F55-2498-4F55-BBC6-FEA59A532E5D}" srcOrd="1" destOrd="0" parTransId="{8C3E7292-5D7B-40CB-9C02-CF60FD8B4B6C}" sibTransId="{98DC7EE0-D2B0-43FA-B440-4CC223E825CE}"/>
    <dgm:cxn modelId="{FDBA3B0C-DB8A-40DB-84CF-5F79E4A4E97B}" srcId="{2DB37F49-54D8-4A42-AB02-38D97D451EEA}" destId="{74B30A71-B624-4FA5-B3EF-FC6D6E7C31CC}" srcOrd="0" destOrd="0" parTransId="{BC95620F-6288-45FA-812B-9407257E4595}" sibTransId="{F5CF2597-A60D-45F7-81D5-9227ED7CFAD7}"/>
    <dgm:cxn modelId="{853E9F11-0082-43E9-A888-5033E12375FE}" type="presOf" srcId="{63579278-3998-4564-AD5A-33A01B95391C}" destId="{B72619D2-CB96-4341-90E0-80293D94FE8E}" srcOrd="1" destOrd="0" presId="urn:microsoft.com/office/officeart/2005/8/layout/process3"/>
    <dgm:cxn modelId="{3E6D8F16-ED1D-4DC4-B0AA-9F6B5F62F4AD}" type="presOf" srcId="{114834F6-EA8E-4922-A38F-AE382C479D61}" destId="{B6F24763-0A67-40D8-884A-39473E525325}" srcOrd="0" destOrd="4" presId="urn:microsoft.com/office/officeart/2005/8/layout/process3"/>
    <dgm:cxn modelId="{08D5761A-D97A-4F2B-BCAC-A04783019190}" srcId="{7C718948-E279-40F0-A327-39FC26AFCE26}" destId="{25BC7D2E-4F81-4B53-999A-8B658CBAF3BD}" srcOrd="2" destOrd="0" parTransId="{15C0F817-B9E1-46A4-B136-9071E8DF8073}" sibTransId="{606C1CA1-3301-4FFD-96C4-0642007C50EE}"/>
    <dgm:cxn modelId="{4CD75D1B-EB67-4ECE-A06A-4C6E55927852}" srcId="{7C718948-E279-40F0-A327-39FC26AFCE26}" destId="{040F8587-5A79-47FB-852B-C990D0FA769E}" srcOrd="1" destOrd="0" parTransId="{3F891A9E-ADF3-45EE-B6D6-CDA03AB6ABFA}" sibTransId="{719AD1BA-37F4-4147-888D-55B079A72AF3}"/>
    <dgm:cxn modelId="{B0DA621E-EAE8-47A5-BEF8-65D47931B4E7}" type="presOf" srcId="{C16058BD-DFC2-454E-999A-3D7BC4307FFF}" destId="{B6F24763-0A67-40D8-884A-39473E525325}" srcOrd="0" destOrd="1" presId="urn:microsoft.com/office/officeart/2005/8/layout/process3"/>
    <dgm:cxn modelId="{CBF1A228-B3C7-4ABF-A89E-00ED9EFAAD5F}" srcId="{2DB37F49-54D8-4A42-AB02-38D97D451EEA}" destId="{D3075733-C0FD-479F-B94D-6A915C6580E5}" srcOrd="2" destOrd="0" parTransId="{42B4025B-4B0B-4195-BDCD-722529F9B9C2}" sibTransId="{CF665755-0A97-424C-A30F-E2D2FEF2507D}"/>
    <dgm:cxn modelId="{158B952A-12DF-46F1-9BC2-7DCE00F4BA52}" srcId="{7C718948-E279-40F0-A327-39FC26AFCE26}" destId="{C16058BD-DFC2-454E-999A-3D7BC4307FFF}" srcOrd="0" destOrd="0" parTransId="{39A23A8C-E65F-4DD3-9FCA-F162FC9EC0CA}" sibTransId="{A36D2E2F-5718-4E81-963A-B832AE80E2C8}"/>
    <dgm:cxn modelId="{A015E33C-126B-4B25-80FF-F99BE75CF045}" type="presOf" srcId="{2DB37F49-54D8-4A42-AB02-38D97D451EEA}" destId="{DE8D5490-541E-468D-8880-0D003E26DDFB}" srcOrd="0" destOrd="1" presId="urn:microsoft.com/office/officeart/2005/8/layout/process3"/>
    <dgm:cxn modelId="{216CA75E-73B1-4757-8374-99C07A38D56D}" type="presOf" srcId="{74B30A71-B624-4FA5-B3EF-FC6D6E7C31CC}" destId="{DE8D5490-541E-468D-8880-0D003E26DDFB}" srcOrd="0" destOrd="2" presId="urn:microsoft.com/office/officeart/2005/8/layout/process3"/>
    <dgm:cxn modelId="{6748F862-D902-4B90-B3BA-F6E4E0E9F0AB}" srcId="{5E3ED106-79CC-4369-8896-B86A17847D51}" destId="{63579278-3998-4564-AD5A-33A01B95391C}" srcOrd="0" destOrd="0" parTransId="{4CC85FF7-8EAF-4AC6-AEB5-E8024A5C7C1E}" sibTransId="{9E7CBBAF-D8DA-4D50-AED1-CEFC3CDAD412}"/>
    <dgm:cxn modelId="{F1F4E363-8376-4BDE-BD36-050BDE3A0A0E}" type="presOf" srcId="{62663985-33A9-4CE5-80C8-7608A86A791F}" destId="{4B25E416-D31E-40B2-87EF-A597B65ADC5C}" srcOrd="0" destOrd="3" presId="urn:microsoft.com/office/officeart/2005/8/layout/process3"/>
    <dgm:cxn modelId="{9F31B564-C3A2-4F09-A132-59C327A2686C}" type="presOf" srcId="{3E28572D-C238-431C-8B50-8733B2434CA6}" destId="{DE8D5490-541E-468D-8880-0D003E26DDFB}" srcOrd="0" destOrd="6" presId="urn:microsoft.com/office/officeart/2005/8/layout/process3"/>
    <dgm:cxn modelId="{9E815D46-94F9-40CA-852D-C33357B7FC47}" type="presOf" srcId="{9E7CBBAF-D8DA-4D50-AED1-CEFC3CDAD412}" destId="{25F7A0F2-139C-4DF6-9BC4-7AB8E29A368D}" srcOrd="1" destOrd="0" presId="urn:microsoft.com/office/officeart/2005/8/layout/process3"/>
    <dgm:cxn modelId="{028EFF46-7E9E-4D75-BDC0-4BBAF168B68E}" type="presOf" srcId="{5E3ED106-79CC-4369-8896-B86A17847D51}" destId="{BD2EB9FE-10BA-40B9-8128-4AFCD34106C6}" srcOrd="0" destOrd="0" presId="urn:microsoft.com/office/officeart/2005/8/layout/process3"/>
    <dgm:cxn modelId="{1B7DB669-04EC-4645-ACEC-01121B6EFFF5}" srcId="{63579278-3998-4564-AD5A-33A01B95391C}" destId="{E8063CA6-41CC-4D08-8E56-8F71D8651C9B}" srcOrd="0" destOrd="0" parTransId="{213BCE7D-DE88-48B6-93E0-F676AE7A05C2}" sibTransId="{D7E2CCC4-4052-49D0-855F-BF3071FDF7F0}"/>
    <dgm:cxn modelId="{80230F6B-6274-45E2-B69F-28D35A038488}" srcId="{5E04270E-2983-45DD-B7ED-70263CC1E49B}" destId="{62663985-33A9-4CE5-80C8-7608A86A791F}" srcOrd="2" destOrd="0" parTransId="{C5CFF249-6FE4-495A-8299-2D32AD439907}" sibTransId="{A09EC40C-E77F-41E0-B9BA-B6DDF2E2CF51}"/>
    <dgm:cxn modelId="{9798076D-64AD-45C7-B6E8-17300310B39B}" srcId="{63579278-3998-4564-AD5A-33A01B95391C}" destId="{03D81A1F-595C-451D-9E24-202A491F318B}" srcOrd="2" destOrd="0" parTransId="{687064F7-5749-469E-A3C5-9360CED16B7A}" sibTransId="{DE1AA986-4C9E-497D-B9CE-5E5D8D106EDC}"/>
    <dgm:cxn modelId="{55CA286F-43C2-4681-8850-EBA927591A75}" type="presOf" srcId="{E8063CA6-41CC-4D08-8E56-8F71D8651C9B}" destId="{DE8D5490-541E-468D-8880-0D003E26DDFB}" srcOrd="0" destOrd="0" presId="urn:microsoft.com/office/officeart/2005/8/layout/process3"/>
    <dgm:cxn modelId="{32C3BD4F-213C-44F9-B458-D69B3375FD55}" srcId="{61F82E75-7B14-4DBE-B607-29B9526299C8}" destId="{7C718948-E279-40F0-A327-39FC26AFCE26}" srcOrd="0" destOrd="0" parTransId="{2529BA78-F45E-46FC-8741-3E630BF9A0BF}" sibTransId="{691E23C6-6996-4D72-AF80-2442B17EC9D4}"/>
    <dgm:cxn modelId="{8C221077-9917-4BB4-AA07-AB871553525C}" type="presOf" srcId="{5E04270E-2983-45DD-B7ED-70263CC1E49B}" destId="{4B25E416-D31E-40B2-87EF-A597B65ADC5C}" srcOrd="0" destOrd="0" presId="urn:microsoft.com/office/officeart/2005/8/layout/process3"/>
    <dgm:cxn modelId="{1337D057-9C60-4CCB-91F9-DE859D4CB15F}" type="presOf" srcId="{55413F55-2498-4F55-BBC6-FEA59A532E5D}" destId="{DE8D5490-541E-468D-8880-0D003E26DDFB}" srcOrd="0" destOrd="3" presId="urn:microsoft.com/office/officeart/2005/8/layout/process3"/>
    <dgm:cxn modelId="{493BD878-7A62-4D6A-9657-193A0C068565}" type="presOf" srcId="{B0AA024E-B537-4023-9490-B54EC403AE14}" destId="{AA81DDC6-835C-4DBB-8D7C-8488E8F9C879}" srcOrd="0" destOrd="0" presId="urn:microsoft.com/office/officeart/2005/8/layout/process3"/>
    <dgm:cxn modelId="{00CD4E7A-651A-47A4-989C-7B5E17D1D6BF}" type="presOf" srcId="{9E7CBBAF-D8DA-4D50-AED1-CEFC3CDAD412}" destId="{35286FC4-3D1A-4620-AE29-1B29E527B9DB}" srcOrd="0" destOrd="0" presId="urn:microsoft.com/office/officeart/2005/8/layout/process3"/>
    <dgm:cxn modelId="{4905477C-B570-4E03-AF1D-2331497045CA}" srcId="{63579278-3998-4564-AD5A-33A01B95391C}" destId="{2DB37F49-54D8-4A42-AB02-38D97D451EEA}" srcOrd="1" destOrd="0" parTransId="{F45D2E5E-82F0-4A14-9024-BC5CB2699622}" sibTransId="{4E0BA1F7-D973-4FAE-8A27-6EFAA0672BD9}"/>
    <dgm:cxn modelId="{A6AD9F8F-5D6F-4C05-A430-FD7742FF3A4E}" srcId="{5E04270E-2983-45DD-B7ED-70263CC1E49B}" destId="{8DD9142E-C560-491E-8F4D-C4DD91328289}" srcOrd="0" destOrd="0" parTransId="{A940C022-7425-438A-9D46-27813FA33545}" sibTransId="{90C68979-DD05-485D-8A41-5BD9468A9FE1}"/>
    <dgm:cxn modelId="{C1C09B9A-C76C-4349-B531-7E9DCF01DB04}" srcId="{5E3ED106-79CC-4369-8896-B86A17847D51}" destId="{B0AA024E-B537-4023-9490-B54EC403AE14}" srcOrd="1" destOrd="0" parTransId="{A65B20C4-C879-4B21-9FC8-13F51EAD293D}" sibTransId="{FCB01CEF-B38E-43D6-90B1-8160DA0286BE}"/>
    <dgm:cxn modelId="{9006AD9A-BB29-4363-95F4-AC7BFA5A33CE}" type="presOf" srcId="{25BC7D2E-4F81-4B53-999A-8B658CBAF3BD}" destId="{B6F24763-0A67-40D8-884A-39473E525325}" srcOrd="0" destOrd="3" presId="urn:microsoft.com/office/officeart/2005/8/layout/process3"/>
    <dgm:cxn modelId="{B4C200AD-07DD-4008-B4FD-765A6D5E20D3}" srcId="{61F82E75-7B14-4DBE-B607-29B9526299C8}" destId="{114834F6-EA8E-4922-A38F-AE382C479D61}" srcOrd="1" destOrd="0" parTransId="{CB80F570-C2E6-4EFB-9C59-DDF08D37C52E}" sibTransId="{1C032BAF-3045-4766-A868-2657E9FF2983}"/>
    <dgm:cxn modelId="{32013BB1-0A5B-41B0-888B-76652DC4D47C}" type="presOf" srcId="{040F8587-5A79-47FB-852B-C990D0FA769E}" destId="{B6F24763-0A67-40D8-884A-39473E525325}" srcOrd="0" destOrd="2" presId="urn:microsoft.com/office/officeart/2005/8/layout/process3"/>
    <dgm:cxn modelId="{F4BA41B1-F06C-48E1-B66F-BFC08DD39F90}" type="presOf" srcId="{B0AA024E-B537-4023-9490-B54EC403AE14}" destId="{AA81C0B5-635E-475A-A9E7-05B8BA590183}" srcOrd="1" destOrd="0" presId="urn:microsoft.com/office/officeart/2005/8/layout/process3"/>
    <dgm:cxn modelId="{491543B7-1477-4A3C-99C4-9F496E9043C6}" type="presOf" srcId="{FA820647-9C46-4DE1-BC27-94FD28EB0626}" destId="{4B25E416-D31E-40B2-87EF-A597B65ADC5C}" srcOrd="0" destOrd="2" presId="urn:microsoft.com/office/officeart/2005/8/layout/process3"/>
    <dgm:cxn modelId="{7DE913BC-E886-4786-9E86-C0D9AFD15E10}" type="presOf" srcId="{61F82E75-7B14-4DBE-B607-29B9526299C8}" destId="{B6B7D40D-AFD2-447A-94EE-5876477DE013}" srcOrd="1" destOrd="0" presId="urn:microsoft.com/office/officeart/2005/8/layout/process3"/>
    <dgm:cxn modelId="{7C7A82C1-6315-406E-B9C7-2C2D81633902}" srcId="{63579278-3998-4564-AD5A-33A01B95391C}" destId="{3E28572D-C238-431C-8B50-8733B2434CA6}" srcOrd="3" destOrd="0" parTransId="{06C25AC3-53E7-4315-8015-7D865DFAE7FA}" sibTransId="{CD1959C1-9DB8-4BAA-B1E6-10CCBE6BBF97}"/>
    <dgm:cxn modelId="{6080A5C2-FEE6-4243-A175-B512BA5C2FB8}" srcId="{5E3ED106-79CC-4369-8896-B86A17847D51}" destId="{61F82E75-7B14-4DBE-B607-29B9526299C8}" srcOrd="2" destOrd="0" parTransId="{3E5FBBD9-B93F-4C29-A354-68949D917459}" sibTransId="{23F9CE0C-36DC-4D63-B1D3-A76635C675EE}"/>
    <dgm:cxn modelId="{DF1F6CE3-DD55-4FBF-B393-163C36AEEDA0}" type="presOf" srcId="{61F82E75-7B14-4DBE-B607-29B9526299C8}" destId="{629BB87A-3A6A-4401-BEB6-F77179E39910}" srcOrd="0" destOrd="0" presId="urn:microsoft.com/office/officeart/2005/8/layout/process3"/>
    <dgm:cxn modelId="{CC12DCE5-7567-4E69-9564-BD34BB97EFFE}" srcId="{5E04270E-2983-45DD-B7ED-70263CC1E49B}" destId="{FA820647-9C46-4DE1-BC27-94FD28EB0626}" srcOrd="1" destOrd="0" parTransId="{604EC18A-E170-4D80-82CA-00C3799F6499}" sibTransId="{85CB0166-26FF-4DF7-A2C5-4C8A7E508390}"/>
    <dgm:cxn modelId="{C247C7E6-6FA1-4E57-B9D7-C6ED255B06C3}" type="presOf" srcId="{63579278-3998-4564-AD5A-33A01B95391C}" destId="{FC9A044B-B8A2-478D-93E3-793CA9CED429}" srcOrd="0" destOrd="0" presId="urn:microsoft.com/office/officeart/2005/8/layout/process3"/>
    <dgm:cxn modelId="{15FA42EE-F320-4F0D-86E2-91343D5C9973}" type="presOf" srcId="{03D81A1F-595C-451D-9E24-202A491F318B}" destId="{DE8D5490-541E-468D-8880-0D003E26DDFB}" srcOrd="0" destOrd="5" presId="urn:microsoft.com/office/officeart/2005/8/layout/process3"/>
    <dgm:cxn modelId="{0F11A2FB-6E0F-439E-BC54-A7F17179F127}" type="presOf" srcId="{7C718948-E279-40F0-A327-39FC26AFCE26}" destId="{B6F24763-0A67-40D8-884A-39473E525325}" srcOrd="0" destOrd="0" presId="urn:microsoft.com/office/officeart/2005/8/layout/process3"/>
    <dgm:cxn modelId="{BFB117FC-A9BC-4885-94D9-570CF3683BA6}" type="presOf" srcId="{FCB01CEF-B38E-43D6-90B1-8160DA0286BE}" destId="{F1621475-DCCB-4197-AC2E-1ADEAC50C247}" srcOrd="0" destOrd="0" presId="urn:microsoft.com/office/officeart/2005/8/layout/process3"/>
    <dgm:cxn modelId="{8A3F1DFF-3DA2-488B-944F-65AECF4D93AC}" type="presOf" srcId="{D3075733-C0FD-479F-B94D-6A915C6580E5}" destId="{DE8D5490-541E-468D-8880-0D003E26DDFB}" srcOrd="0" destOrd="4" presId="urn:microsoft.com/office/officeart/2005/8/layout/process3"/>
    <dgm:cxn modelId="{7C790D7B-DE26-432C-923F-AC853FDE1F56}" type="presParOf" srcId="{BD2EB9FE-10BA-40B9-8128-4AFCD34106C6}" destId="{76ECE6E8-1F6E-4857-82CB-164ACB0A01FA}" srcOrd="0" destOrd="0" presId="urn:microsoft.com/office/officeart/2005/8/layout/process3"/>
    <dgm:cxn modelId="{89AB6D3B-3CEA-4DD7-8CEA-1A736235FA96}" type="presParOf" srcId="{76ECE6E8-1F6E-4857-82CB-164ACB0A01FA}" destId="{FC9A044B-B8A2-478D-93E3-793CA9CED429}" srcOrd="0" destOrd="0" presId="urn:microsoft.com/office/officeart/2005/8/layout/process3"/>
    <dgm:cxn modelId="{101AB059-9641-440F-82B9-AFA66A52FDFC}" type="presParOf" srcId="{76ECE6E8-1F6E-4857-82CB-164ACB0A01FA}" destId="{B72619D2-CB96-4341-90E0-80293D94FE8E}" srcOrd="1" destOrd="0" presId="urn:microsoft.com/office/officeart/2005/8/layout/process3"/>
    <dgm:cxn modelId="{A41E6F8F-B103-4D41-A2E2-7EE927FF1C5A}" type="presParOf" srcId="{76ECE6E8-1F6E-4857-82CB-164ACB0A01FA}" destId="{DE8D5490-541E-468D-8880-0D003E26DDFB}" srcOrd="2" destOrd="0" presId="urn:microsoft.com/office/officeart/2005/8/layout/process3"/>
    <dgm:cxn modelId="{A9C5F091-64B3-4D91-A1CC-4E9608613FE9}" type="presParOf" srcId="{BD2EB9FE-10BA-40B9-8128-4AFCD34106C6}" destId="{35286FC4-3D1A-4620-AE29-1B29E527B9DB}" srcOrd="1" destOrd="0" presId="urn:microsoft.com/office/officeart/2005/8/layout/process3"/>
    <dgm:cxn modelId="{7D727ADE-31B2-49DE-BE6E-CF29E1A3A700}" type="presParOf" srcId="{35286FC4-3D1A-4620-AE29-1B29E527B9DB}" destId="{25F7A0F2-139C-4DF6-9BC4-7AB8E29A368D}" srcOrd="0" destOrd="0" presId="urn:microsoft.com/office/officeart/2005/8/layout/process3"/>
    <dgm:cxn modelId="{1CF3A370-1116-4972-9AB4-B8A425A3AF69}" type="presParOf" srcId="{BD2EB9FE-10BA-40B9-8128-4AFCD34106C6}" destId="{D93F635F-F5F9-467E-824A-F55302DF83AE}" srcOrd="2" destOrd="0" presId="urn:microsoft.com/office/officeart/2005/8/layout/process3"/>
    <dgm:cxn modelId="{ECFDD489-1B22-4347-A44F-503168BF265A}" type="presParOf" srcId="{D93F635F-F5F9-467E-824A-F55302DF83AE}" destId="{AA81DDC6-835C-4DBB-8D7C-8488E8F9C879}" srcOrd="0" destOrd="0" presId="urn:microsoft.com/office/officeart/2005/8/layout/process3"/>
    <dgm:cxn modelId="{9207D9FF-7849-4C03-8579-EA2FC4796EF6}" type="presParOf" srcId="{D93F635F-F5F9-467E-824A-F55302DF83AE}" destId="{AA81C0B5-635E-475A-A9E7-05B8BA590183}" srcOrd="1" destOrd="0" presId="urn:microsoft.com/office/officeart/2005/8/layout/process3"/>
    <dgm:cxn modelId="{5E0077C3-C27C-4DA9-84CF-42F2CBD6D7AA}" type="presParOf" srcId="{D93F635F-F5F9-467E-824A-F55302DF83AE}" destId="{4B25E416-D31E-40B2-87EF-A597B65ADC5C}" srcOrd="2" destOrd="0" presId="urn:microsoft.com/office/officeart/2005/8/layout/process3"/>
    <dgm:cxn modelId="{B6C4338E-760F-42BB-9A8E-64258AB4BA09}" type="presParOf" srcId="{BD2EB9FE-10BA-40B9-8128-4AFCD34106C6}" destId="{F1621475-DCCB-4197-AC2E-1ADEAC50C247}" srcOrd="3" destOrd="0" presId="urn:microsoft.com/office/officeart/2005/8/layout/process3"/>
    <dgm:cxn modelId="{36C5DC18-5A61-4622-9B65-949E7FF745A5}" type="presParOf" srcId="{F1621475-DCCB-4197-AC2E-1ADEAC50C247}" destId="{F7AFB8F9-E180-4D17-BABB-A092B61CC016}" srcOrd="0" destOrd="0" presId="urn:microsoft.com/office/officeart/2005/8/layout/process3"/>
    <dgm:cxn modelId="{52332A12-26BA-40CF-9DEC-BDE36A983F53}" type="presParOf" srcId="{BD2EB9FE-10BA-40B9-8128-4AFCD34106C6}" destId="{4C7236B0-6BB3-4B7E-9AF9-D0555683F01B}" srcOrd="4" destOrd="0" presId="urn:microsoft.com/office/officeart/2005/8/layout/process3"/>
    <dgm:cxn modelId="{8D10C39C-BB2D-4B22-8C20-258DE67D2117}" type="presParOf" srcId="{4C7236B0-6BB3-4B7E-9AF9-D0555683F01B}" destId="{629BB87A-3A6A-4401-BEB6-F77179E39910}" srcOrd="0" destOrd="0" presId="urn:microsoft.com/office/officeart/2005/8/layout/process3"/>
    <dgm:cxn modelId="{9705129E-2CD0-4B99-8ED5-7F5F46DE59DD}" type="presParOf" srcId="{4C7236B0-6BB3-4B7E-9AF9-D0555683F01B}" destId="{B6B7D40D-AFD2-447A-94EE-5876477DE013}" srcOrd="1" destOrd="0" presId="urn:microsoft.com/office/officeart/2005/8/layout/process3"/>
    <dgm:cxn modelId="{8514E754-EB1C-4F5B-98AA-2C81ED4B56F4}" type="presParOf" srcId="{4C7236B0-6BB3-4B7E-9AF9-D0555683F01B}" destId="{B6F24763-0A67-40D8-884A-39473E525325}"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619D2-CB96-4341-90E0-80293D94FE8E}">
      <dsp:nvSpPr>
        <dsp:cNvPr id="0" name=""/>
        <dsp:cNvSpPr/>
      </dsp:nvSpPr>
      <dsp:spPr>
        <a:xfrm>
          <a:off x="4268" y="170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Q1-2</a:t>
          </a:r>
        </a:p>
      </dsp:txBody>
      <dsp:txXfrm>
        <a:off x="4268" y="170137"/>
        <a:ext cx="2090360" cy="288000"/>
      </dsp:txXfrm>
    </dsp:sp>
    <dsp:sp modelId="{DE8D5490-541E-468D-8880-0D003E26DDFB}">
      <dsp:nvSpPr>
        <dsp:cNvPr id="0" name=""/>
        <dsp:cNvSpPr/>
      </dsp:nvSpPr>
      <dsp:spPr>
        <a:xfrm>
          <a:off x="5615" y="458137"/>
          <a:ext cx="2943959" cy="3096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Review of relevant literature to identify state of the art GNN architectures and current best methods for improving DRL and NN Interpretability</a:t>
          </a:r>
        </a:p>
        <a:p>
          <a:pPr marL="57150" lvl="1" indent="-57150" algn="l" defTabSz="444500">
            <a:lnSpc>
              <a:spcPct val="90000"/>
            </a:lnSpc>
            <a:spcBef>
              <a:spcPct val="0"/>
            </a:spcBef>
            <a:spcAft>
              <a:spcPct val="15000"/>
            </a:spcAft>
            <a:buChar char="•"/>
          </a:pPr>
          <a:r>
            <a:rPr lang="en-US" sz="1000" kern="1200" dirty="0"/>
            <a:t>Develop and verify interpretability metrics</a:t>
          </a:r>
        </a:p>
        <a:p>
          <a:pPr marL="114300" lvl="2" indent="-57150" algn="l" defTabSz="444500">
            <a:lnSpc>
              <a:spcPct val="90000"/>
            </a:lnSpc>
            <a:spcBef>
              <a:spcPct val="0"/>
            </a:spcBef>
            <a:spcAft>
              <a:spcPct val="15000"/>
            </a:spcAft>
            <a:buChar char="•"/>
          </a:pPr>
          <a:r>
            <a:rPr lang="en-US" sz="1000" kern="1200" dirty="0"/>
            <a:t>Tests in simulation and structured lab environments</a:t>
          </a:r>
        </a:p>
        <a:p>
          <a:pPr marL="114300" lvl="2" indent="-57150" algn="l" defTabSz="444500">
            <a:lnSpc>
              <a:spcPct val="90000"/>
            </a:lnSpc>
            <a:spcBef>
              <a:spcPct val="0"/>
            </a:spcBef>
            <a:spcAft>
              <a:spcPct val="15000"/>
            </a:spcAft>
            <a:buChar char="•"/>
          </a:pPr>
          <a:r>
            <a:rPr lang="en-US" sz="1000" kern="1200" dirty="0"/>
            <a:t>Comparison against existing state-of-the-art metrics</a:t>
          </a:r>
        </a:p>
        <a:p>
          <a:pPr marL="114300" lvl="2" indent="-57150" algn="l" defTabSz="444500">
            <a:lnSpc>
              <a:spcPct val="90000"/>
            </a:lnSpc>
            <a:spcBef>
              <a:spcPct val="0"/>
            </a:spcBef>
            <a:spcAft>
              <a:spcPct val="15000"/>
            </a:spcAft>
            <a:buChar char="•"/>
          </a:pPr>
          <a:r>
            <a:rPr lang="en-US" sz="1000" kern="1200" dirty="0"/>
            <a:t>Develop robust, interpretable model </a:t>
          </a:r>
          <a:r>
            <a:rPr lang="en-US" sz="1000" kern="1200" dirty="0" err="1"/>
            <a:t>failsafes</a:t>
          </a:r>
          <a:endParaRPr lang="en-US" sz="1000" kern="1200" dirty="0"/>
        </a:p>
        <a:p>
          <a:pPr marL="57150" lvl="1" indent="-57150" algn="l" defTabSz="444500">
            <a:lnSpc>
              <a:spcPct val="90000"/>
            </a:lnSpc>
            <a:spcBef>
              <a:spcPct val="0"/>
            </a:spcBef>
            <a:spcAft>
              <a:spcPct val="15000"/>
            </a:spcAft>
            <a:buChar char="•"/>
          </a:pPr>
          <a:r>
            <a:rPr lang="en-US" sz="1000" kern="1200" dirty="0"/>
            <a:t>Explore framework performance for Centralized Training with Decentralized Execution (CTDE) and Decentralized Training and Execution (DTDE)</a:t>
          </a:r>
        </a:p>
        <a:p>
          <a:pPr marL="57150" lvl="1" indent="-57150" algn="l" defTabSz="444500">
            <a:lnSpc>
              <a:spcPct val="90000"/>
            </a:lnSpc>
            <a:spcBef>
              <a:spcPct val="0"/>
            </a:spcBef>
            <a:spcAft>
              <a:spcPct val="15000"/>
            </a:spcAft>
            <a:buChar char="•"/>
          </a:pPr>
          <a:endParaRPr lang="en-US" sz="1000" kern="1200" dirty="0"/>
        </a:p>
      </dsp:txBody>
      <dsp:txXfrm>
        <a:off x="91841" y="544363"/>
        <a:ext cx="2771507" cy="2923548"/>
      </dsp:txXfrm>
    </dsp:sp>
    <dsp:sp modelId="{35286FC4-3D1A-4620-AE29-1B29E527B9DB}">
      <dsp:nvSpPr>
        <dsp:cNvPr id="0" name=""/>
        <dsp:cNvSpPr/>
      </dsp:nvSpPr>
      <dsp:spPr>
        <a:xfrm>
          <a:off x="2518220" y="53917"/>
          <a:ext cx="898012"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18220" y="158005"/>
        <a:ext cx="741880" cy="312263"/>
      </dsp:txXfrm>
    </dsp:sp>
    <dsp:sp modelId="{AA81C0B5-635E-475A-A9E7-05B8BA590183}">
      <dsp:nvSpPr>
        <dsp:cNvPr id="0" name=""/>
        <dsp:cNvSpPr/>
      </dsp:nvSpPr>
      <dsp:spPr>
        <a:xfrm>
          <a:off x="3788993" y="170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Q3-4</a:t>
          </a:r>
        </a:p>
      </dsp:txBody>
      <dsp:txXfrm>
        <a:off x="3788993" y="170137"/>
        <a:ext cx="2090360" cy="288000"/>
      </dsp:txXfrm>
    </dsp:sp>
    <dsp:sp modelId="{4B25E416-D31E-40B2-87EF-A597B65ADC5C}">
      <dsp:nvSpPr>
        <dsp:cNvPr id="0" name=""/>
        <dsp:cNvSpPr/>
      </dsp:nvSpPr>
      <dsp:spPr>
        <a:xfrm>
          <a:off x="3796443" y="458137"/>
          <a:ext cx="2931751" cy="3096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Deployment in unstructured but controlled real world settings</a:t>
          </a:r>
        </a:p>
        <a:p>
          <a:pPr marL="114300" lvl="2" indent="-57150" algn="l" defTabSz="444500">
            <a:lnSpc>
              <a:spcPct val="90000"/>
            </a:lnSpc>
            <a:spcBef>
              <a:spcPct val="0"/>
            </a:spcBef>
            <a:spcAft>
              <a:spcPct val="15000"/>
            </a:spcAft>
            <a:buChar char="•"/>
          </a:pPr>
          <a:r>
            <a:rPr lang="en-US" sz="1000" kern="1200" dirty="0"/>
            <a:t>Rigorously verify that interpretability is maintained in more complex environments</a:t>
          </a:r>
        </a:p>
        <a:p>
          <a:pPr marL="114300" lvl="2" indent="-57150" algn="l" defTabSz="444500">
            <a:lnSpc>
              <a:spcPct val="90000"/>
            </a:lnSpc>
            <a:spcBef>
              <a:spcPct val="0"/>
            </a:spcBef>
            <a:spcAft>
              <a:spcPct val="15000"/>
            </a:spcAft>
            <a:buChar char="•"/>
          </a:pPr>
          <a:r>
            <a:rPr lang="en-US" sz="1000" kern="1200" dirty="0"/>
            <a:t>Begin controlled Human-Robot interaction tests to ensure safety and robustness of metrics</a:t>
          </a:r>
        </a:p>
        <a:p>
          <a:pPr marL="114300" lvl="2" indent="-57150" algn="l" defTabSz="444500">
            <a:lnSpc>
              <a:spcPct val="90000"/>
            </a:lnSpc>
            <a:spcBef>
              <a:spcPct val="0"/>
            </a:spcBef>
            <a:spcAft>
              <a:spcPct val="15000"/>
            </a:spcAft>
            <a:buChar char="•"/>
          </a:pPr>
          <a:r>
            <a:rPr lang="en-US" sz="1000" kern="1200" dirty="0"/>
            <a:t>Ensure all </a:t>
          </a:r>
          <a:r>
            <a:rPr lang="en-US" sz="1000" kern="1200" dirty="0" err="1"/>
            <a:t>failsafes</a:t>
          </a:r>
          <a:r>
            <a:rPr lang="en-US" sz="1000" kern="1200" dirty="0"/>
            <a:t> work as intended</a:t>
          </a:r>
        </a:p>
      </dsp:txBody>
      <dsp:txXfrm>
        <a:off x="3882311" y="544005"/>
        <a:ext cx="2760015" cy="2924264"/>
      </dsp:txXfrm>
    </dsp:sp>
    <dsp:sp modelId="{F1621475-DCCB-4197-AC2E-1ADEAC50C247}">
      <dsp:nvSpPr>
        <dsp:cNvPr id="0" name=""/>
        <dsp:cNvSpPr/>
      </dsp:nvSpPr>
      <dsp:spPr>
        <a:xfrm>
          <a:off x="6301418" y="53917"/>
          <a:ext cx="894777"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301418" y="158005"/>
        <a:ext cx="738645" cy="312263"/>
      </dsp:txXfrm>
    </dsp:sp>
    <dsp:sp modelId="{B6B7D40D-AFD2-447A-94EE-5876477DE013}">
      <dsp:nvSpPr>
        <dsp:cNvPr id="0" name=""/>
        <dsp:cNvSpPr/>
      </dsp:nvSpPr>
      <dsp:spPr>
        <a:xfrm>
          <a:off x="7567613" y="170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2</a:t>
          </a:r>
        </a:p>
      </dsp:txBody>
      <dsp:txXfrm>
        <a:off x="7567613" y="170137"/>
        <a:ext cx="2090360" cy="288000"/>
      </dsp:txXfrm>
    </dsp:sp>
    <dsp:sp modelId="{B6F24763-0A67-40D8-884A-39473E525325}">
      <dsp:nvSpPr>
        <dsp:cNvPr id="0" name=""/>
        <dsp:cNvSpPr/>
      </dsp:nvSpPr>
      <dsp:spPr>
        <a:xfrm>
          <a:off x="7570549" y="458137"/>
          <a:ext cx="2940781" cy="3096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Extend to more realistic, totally unstructured human environments</a:t>
          </a:r>
        </a:p>
        <a:p>
          <a:pPr marL="114300" lvl="2" indent="-57150" algn="l" defTabSz="444500">
            <a:lnSpc>
              <a:spcPct val="90000"/>
            </a:lnSpc>
            <a:spcBef>
              <a:spcPct val="0"/>
            </a:spcBef>
            <a:spcAft>
              <a:spcPct val="15000"/>
            </a:spcAft>
            <a:buChar char="•"/>
          </a:pPr>
          <a:r>
            <a:rPr lang="en-US" sz="1000" kern="1200" dirty="0"/>
            <a:t>Recheck all </a:t>
          </a:r>
          <a:r>
            <a:rPr lang="en-US" sz="1000" kern="1200" dirty="0" err="1"/>
            <a:t>failsafes</a:t>
          </a:r>
          <a:r>
            <a:rPr lang="en-US" sz="1000" kern="1200" dirty="0"/>
            <a:t> before allowing for more interaction between humans and agents</a:t>
          </a:r>
        </a:p>
        <a:p>
          <a:pPr marL="114300" lvl="2" indent="-57150" algn="l" defTabSz="444500">
            <a:lnSpc>
              <a:spcPct val="90000"/>
            </a:lnSpc>
            <a:spcBef>
              <a:spcPct val="0"/>
            </a:spcBef>
            <a:spcAft>
              <a:spcPct val="15000"/>
            </a:spcAft>
            <a:buChar char="•"/>
          </a:pPr>
          <a:r>
            <a:rPr lang="en-US" sz="1000" kern="1200" dirty="0"/>
            <a:t>Slowly allow more uncontrolled interactions to test model limits</a:t>
          </a:r>
        </a:p>
        <a:p>
          <a:pPr marL="114300" lvl="2" indent="-57150" algn="l" defTabSz="444500">
            <a:lnSpc>
              <a:spcPct val="90000"/>
            </a:lnSpc>
            <a:spcBef>
              <a:spcPct val="0"/>
            </a:spcBef>
            <a:spcAft>
              <a:spcPct val="15000"/>
            </a:spcAft>
            <a:buChar char="•"/>
          </a:pPr>
          <a:r>
            <a:rPr lang="en-US" sz="1000" kern="1200" dirty="0"/>
            <a:t>Apply metrics to real world heterogenous systems</a:t>
          </a:r>
        </a:p>
        <a:p>
          <a:pPr marL="57150" lvl="1" indent="-57150" algn="l" defTabSz="444500">
            <a:lnSpc>
              <a:spcPct val="90000"/>
            </a:lnSpc>
            <a:spcBef>
              <a:spcPct val="0"/>
            </a:spcBef>
            <a:spcAft>
              <a:spcPct val="15000"/>
            </a:spcAft>
            <a:buChar char="•"/>
          </a:pPr>
          <a:r>
            <a:rPr lang="en-US" sz="1000" kern="1200" dirty="0"/>
            <a:t>Reverify performance in CTDE and DTDE regimes</a:t>
          </a:r>
        </a:p>
      </dsp:txBody>
      <dsp:txXfrm>
        <a:off x="7656682" y="544270"/>
        <a:ext cx="2768515" cy="29237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A63E1-67BA-2B4C-82F8-767381947050}" type="datetimeFigureOut">
              <a:rPr lang="en-US" smtClean="0"/>
              <a:pPr/>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CDDB9-978F-E046-8E19-F4605FEBBF46}" type="slidenum">
              <a:rPr lang="en-US" smtClean="0"/>
              <a:pPr/>
              <a:t>‹#›</a:t>
            </a:fld>
            <a:endParaRPr lang="en-US"/>
          </a:p>
        </p:txBody>
      </p:sp>
    </p:spTree>
    <p:extLst>
      <p:ext uri="{BB962C8B-B14F-4D97-AF65-F5344CB8AC3E}">
        <p14:creationId xmlns:p14="http://schemas.microsoft.com/office/powerpoint/2010/main" val="1761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single agent systems be applied to real world problems with great results, but many problems are too complicated to be tackled by single robots – these problems typically require groups of agents acting in a coordinated way to solve well (or at all, in some cases)</a:t>
            </a:r>
          </a:p>
          <a:p>
            <a:r>
              <a:rPr lang="en-US" dirty="0"/>
              <a:t>As humans we are surrounded by MA systems all the time, even if we don’t realize it: self driving cars and logistics networks are two great examples</a:t>
            </a:r>
          </a:p>
          <a:p>
            <a:r>
              <a:rPr lang="en-US" dirty="0"/>
              <a:t>Studying MA Systems also gives very powerful insights in group dynamics and emergent behaviors, something which has been leveraged a lot recently to explore the dynamics of project teams</a:t>
            </a:r>
          </a:p>
        </p:txBody>
      </p:sp>
      <p:sp>
        <p:nvSpPr>
          <p:cNvPr id="4" name="Slide Number Placeholder 3"/>
          <p:cNvSpPr>
            <a:spLocks noGrp="1"/>
          </p:cNvSpPr>
          <p:nvPr>
            <p:ph type="sldNum" sz="quarter" idx="5"/>
          </p:nvPr>
        </p:nvSpPr>
        <p:spPr/>
        <p:txBody>
          <a:bodyPr/>
          <a:lstStyle/>
          <a:p>
            <a:fld id="{AA2CDDB9-978F-E046-8E19-F4605FEBBF46}" type="slidenum">
              <a:rPr lang="en-US" smtClean="0"/>
              <a:pPr/>
              <a:t>2</a:t>
            </a:fld>
            <a:endParaRPr lang="en-US"/>
          </a:p>
        </p:txBody>
      </p:sp>
    </p:spTree>
    <p:extLst>
      <p:ext uri="{BB962C8B-B14F-4D97-AF65-F5344CB8AC3E}">
        <p14:creationId xmlns:p14="http://schemas.microsoft.com/office/powerpoint/2010/main" val="2189353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notion of a graph we can begin to apply RL theory to them. GNNs were originally conceived around 2005 with little progress being made until 2017 when </a:t>
            </a:r>
            <a:r>
              <a:rPr lang="en-US" dirty="0" err="1"/>
              <a:t>Kipf</a:t>
            </a:r>
            <a:r>
              <a:rPr lang="en-US" dirty="0"/>
              <a:t> et al presented the first Graph Convolutional Networks, leading to the field growing into what it is today. One of the most common structures for GNNs is something called a Message Passing Network (MPNN) which allows nodes within the same neighborhood to send “messages” to one another based on their respective node and edge features. In general, a single layer of an MPNN can be expressed as an update function </a:t>
            </a:r>
            <a:r>
              <a:rPr lang="el-GR" dirty="0"/>
              <a:t>φ</a:t>
            </a:r>
            <a:r>
              <a:rPr lang="en-US" dirty="0"/>
              <a:t> which takes in the nodes current features and an aggregated message from all nodes within the same neighborhood, which is then used to update the relevant features. By convention, the neighborhood of a node is defined as itself and any nodes one edge away.</a:t>
            </a:r>
          </a:p>
          <a:p>
            <a:r>
              <a:rPr lang="en-US" dirty="0"/>
              <a:t>There is incredibly rich theory behind how exactly these layers function which I don’t have time to explain fully, but reference 10 is an excellent primer on the topic.</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11</a:t>
            </a:fld>
            <a:endParaRPr lang="en-US"/>
          </a:p>
        </p:txBody>
      </p:sp>
    </p:spTree>
    <p:extLst>
      <p:ext uri="{BB962C8B-B14F-4D97-AF65-F5344CB8AC3E}">
        <p14:creationId xmlns:p14="http://schemas.microsoft.com/office/powerpoint/2010/main" val="193145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Ye et al develops a </a:t>
            </a:r>
            <a:r>
              <a:rPr lang="en-US" dirty="0" err="1"/>
              <a:t>Hierarchichal</a:t>
            </a:r>
            <a:r>
              <a:rPr lang="en-US" dirty="0"/>
              <a:t> Graph Recurrent Network (HGRN) which is underpinned by something called a Graph Attention Network (GAT) – a type of MPNN which is actually training itself on how to send messages and which messages to listen to and store in long term memory to aid in exploration</a:t>
            </a:r>
          </a:p>
          <a:p>
            <a:endParaRPr lang="en-US" dirty="0"/>
          </a:p>
          <a:p>
            <a:r>
              <a:rPr lang="en-US" dirty="0"/>
              <a:t>They successfully demonstrate that this type of GNN (and a closely related actor-critic implementation) outperform other state of the art algorithms by as much as 50% after training</a:t>
            </a:r>
          </a:p>
          <a:p>
            <a:endParaRPr lang="en-US" dirty="0"/>
          </a:p>
          <a:p>
            <a:r>
              <a:rPr lang="en-US" dirty="0"/>
              <a:t>GRU is gated recurrent unit, used to store valuable information long term</a:t>
            </a:r>
          </a:p>
        </p:txBody>
      </p:sp>
      <p:sp>
        <p:nvSpPr>
          <p:cNvPr id="4" name="Slide Number Placeholder 3"/>
          <p:cNvSpPr>
            <a:spLocks noGrp="1"/>
          </p:cNvSpPr>
          <p:nvPr>
            <p:ph type="sldNum" sz="quarter" idx="5"/>
          </p:nvPr>
        </p:nvSpPr>
        <p:spPr/>
        <p:txBody>
          <a:bodyPr/>
          <a:lstStyle/>
          <a:p>
            <a:fld id="{AA2CDDB9-978F-E046-8E19-F4605FEBBF46}" type="slidenum">
              <a:rPr lang="en-US" smtClean="0"/>
              <a:pPr/>
              <a:t>12</a:t>
            </a:fld>
            <a:endParaRPr lang="en-US"/>
          </a:p>
        </p:txBody>
      </p:sp>
    </p:spTree>
    <p:extLst>
      <p:ext uri="{BB962C8B-B14F-4D97-AF65-F5344CB8AC3E}">
        <p14:creationId xmlns:p14="http://schemas.microsoft.com/office/powerpoint/2010/main" val="24210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laid out two main approaches, but does either one offer a distinct advantage?</a:t>
            </a:r>
          </a:p>
          <a:p>
            <a:r>
              <a:rPr lang="en-US" dirty="0"/>
              <a:t>Both methods have been demonstrated to be highly performant and tolerant to faults</a:t>
            </a:r>
          </a:p>
          <a:p>
            <a:r>
              <a:rPr lang="en-US" dirty="0"/>
              <a:t>Model Based Controllers are very easy to interpret due to them having been designed by a human who understands all the involved parts, but fundamentally lack transferability and extensibility, with changes in underlying dynamics and constraints requiring controls to be rederived – a difficult and time consuming process</a:t>
            </a:r>
          </a:p>
          <a:p>
            <a:endParaRPr lang="en-US" dirty="0"/>
          </a:p>
          <a:p>
            <a:r>
              <a:rPr lang="en-US" dirty="0"/>
              <a:t>MARL, by contrast, is incredibly extensible and transferable, only requiring a clear definition of the objective and training time in most cases. However the use of deep learning methods hampers interpretability by obfuscating what the network is actually doing to process an input into an output. That said, recent years have seen an inordinate amount of interest paid to interpreting RL algorithms, with an entire subfield arising around it. With recent advances, it seems as though the interpretability barrier is a problem which can be overcome through clever design and the use of modern RL tools to yield the kind of safety guarantees needed for safe real world implementation – even if many of these approaches haven’t been fully explored in relation to MA systems yet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13</a:t>
            </a:fld>
            <a:endParaRPr lang="en-US"/>
          </a:p>
        </p:txBody>
      </p:sp>
    </p:spTree>
    <p:extLst>
      <p:ext uri="{BB962C8B-B14F-4D97-AF65-F5344CB8AC3E}">
        <p14:creationId xmlns:p14="http://schemas.microsoft.com/office/powerpoint/2010/main" val="24235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I see Interpretability coming from 4 different qualities of a model:</a:t>
            </a:r>
          </a:p>
          <a:p>
            <a:r>
              <a:rPr lang="en-US" dirty="0"/>
              <a:t>A good model is transparent; it has well understood properties and represents data in a way humans can understand</a:t>
            </a:r>
          </a:p>
          <a:p>
            <a:r>
              <a:rPr lang="en-US" dirty="0"/>
              <a:t>Being able to simulate a model as a collection of simpler subsystems is also important, as well as being able to understand how all the parts of that decomposition function. Taken together, this allows designers to deconstruct complicated deep learning models into simple parts to better understand the input-output relationship.</a:t>
            </a:r>
          </a:p>
          <a:p>
            <a:r>
              <a:rPr lang="en-US" dirty="0"/>
              <a:t>Finally, a good model ought to be consistent; small variations in input should lead to small variations in output</a:t>
            </a:r>
          </a:p>
          <a:p>
            <a:endParaRPr lang="en-US" dirty="0"/>
          </a:p>
          <a:p>
            <a:r>
              <a:rPr lang="en-US" dirty="0"/>
              <a:t>Two things are also worth noting with this: these metrics are largely qualitative and </a:t>
            </a:r>
            <a:r>
              <a:rPr lang="en-US" dirty="0" err="1"/>
              <a:t>theres</a:t>
            </a:r>
            <a:r>
              <a:rPr lang="en-US" dirty="0"/>
              <a:t> no one universal agreed upon set, this is the set of them I’ve found the most intuitive and useful</a:t>
            </a:r>
          </a:p>
          <a:p>
            <a:endParaRPr lang="en-US" dirty="0"/>
          </a:p>
          <a:p>
            <a:pPr marL="0" algn="l" rtl="0" eaLnBrk="1" fontAlgn="t" latinLnBrk="0" hangingPunct="1">
              <a:spcBef>
                <a:spcPts val="0"/>
              </a:spcBef>
              <a:spcAft>
                <a:spcPts val="0"/>
              </a:spcAft>
            </a:pPr>
            <a:r>
              <a:rPr lang="en-US" sz="1800" b="1" i="0" u="none" strike="noStrike" kern="1200" dirty="0">
                <a:solidFill>
                  <a:srgbClr val="FFFFFF"/>
                </a:solidFill>
                <a:effectLst/>
                <a:latin typeface="Trebuchet MS" panose="020B0603020202020204" pitchFamily="34" charset="0"/>
              </a:rPr>
              <a:t>Saliency</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FFFFFF"/>
                </a:solidFill>
                <a:effectLst/>
                <a:latin typeface="Trebuchet MS" panose="020B0603020202020204" pitchFamily="34" charset="0"/>
              </a:rPr>
              <a:t>Identifying why a given input maps to a given output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14</a:t>
            </a:fld>
            <a:endParaRPr lang="en-US"/>
          </a:p>
        </p:txBody>
      </p:sp>
    </p:spTree>
    <p:extLst>
      <p:ext uri="{BB962C8B-B14F-4D97-AF65-F5344CB8AC3E}">
        <p14:creationId xmlns:p14="http://schemas.microsoft.com/office/powerpoint/2010/main" val="146004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before, a number of groups have been focused on this problem as of late, coming up with clever ideas like training secondary interpreter models to help give human interpretable reasoning for what a deep learning model is doing. </a:t>
            </a:r>
          </a:p>
          <a:p>
            <a:r>
              <a:rPr lang="en-US" dirty="0"/>
              <a:t>Where GNNs excel in this regard is their ability to offer both transparent, understandable representations of data and the fact that their structure (particularly for MPNNs) is readily </a:t>
            </a:r>
            <a:r>
              <a:rPr lang="en-US" dirty="0" err="1"/>
              <a:t>decentralizeable</a:t>
            </a:r>
            <a:endParaRPr lang="en-US" dirty="0"/>
          </a:p>
          <a:p>
            <a:endParaRPr lang="en-US" dirty="0"/>
          </a:p>
          <a:p>
            <a:r>
              <a:rPr lang="en-US" dirty="0"/>
              <a:t>Add some kind of diagram to show the </a:t>
            </a:r>
            <a:r>
              <a:rPr lang="en-US" dirty="0" err="1"/>
              <a:t>decentralizeability</a:t>
            </a:r>
            <a:r>
              <a:rPr lang="en-US" dirty="0"/>
              <a: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15</a:t>
            </a:fld>
            <a:endParaRPr lang="en-US"/>
          </a:p>
        </p:txBody>
      </p:sp>
    </p:spTree>
    <p:extLst>
      <p:ext uri="{BB962C8B-B14F-4D97-AF65-F5344CB8AC3E}">
        <p14:creationId xmlns:p14="http://schemas.microsoft.com/office/powerpoint/2010/main" val="1302952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clear gap in the current research is that MARL methods have been proven to have a lot of desirable qualities, but at the moment a lack of interpretability makes safely implementing these systems in real world human environments very difficult</a:t>
            </a:r>
          </a:p>
          <a:p>
            <a:r>
              <a:rPr lang="en-US" dirty="0"/>
              <a:t>My proposal is to build on progress made towards interpreting reinforcement learning more generally to develop a specific framework to aid in interpretation of GNNs for MA applications.</a:t>
            </a:r>
          </a:p>
        </p:txBody>
      </p:sp>
      <p:sp>
        <p:nvSpPr>
          <p:cNvPr id="4" name="Slide Number Placeholder 3"/>
          <p:cNvSpPr>
            <a:spLocks noGrp="1"/>
          </p:cNvSpPr>
          <p:nvPr>
            <p:ph type="sldNum" sz="quarter" idx="5"/>
          </p:nvPr>
        </p:nvSpPr>
        <p:spPr/>
        <p:txBody>
          <a:bodyPr/>
          <a:lstStyle/>
          <a:p>
            <a:fld id="{AA2CDDB9-978F-E046-8E19-F4605FEBBF46}" type="slidenum">
              <a:rPr lang="en-US" smtClean="0"/>
              <a:pPr/>
              <a:t>16</a:t>
            </a:fld>
            <a:endParaRPr lang="en-US"/>
          </a:p>
        </p:txBody>
      </p:sp>
    </p:spTree>
    <p:extLst>
      <p:ext uri="{BB962C8B-B14F-4D97-AF65-F5344CB8AC3E}">
        <p14:creationId xmlns:p14="http://schemas.microsoft.com/office/powerpoint/2010/main" val="331437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equipment needed for this project are a fleet of heterogenous unmanned agents with the hardware required to enable communication and data processing</a:t>
            </a:r>
          </a:p>
          <a:p>
            <a:r>
              <a:rPr lang="en-US" dirty="0"/>
              <a:t>The particular task I’m interested in exploring is pathfinding in partially observable real world environments. This is a very difficult coordination task owing to the environments being unstructured and possibly dynamic – it is also a task that GNNs have demonstrated abilities to solve, albeit with many current attempts doing so in highly controlled lab environments where the lack of interpretability matters less. In keeping with the way many groups have attempted this problem, GNNs will be used to facilitate communication and coordination between the agents, wile the agents themselves are equipped with low-level controllers to facilitate motion. </a:t>
            </a:r>
          </a:p>
          <a:p>
            <a:endParaRPr lang="en-US" dirty="0"/>
          </a:p>
          <a:p>
            <a:r>
              <a:rPr lang="en-US" dirty="0"/>
              <a:t>Communication coordination is one of the more common applications of GNNs for MARL</a:t>
            </a:r>
          </a:p>
        </p:txBody>
      </p:sp>
      <p:sp>
        <p:nvSpPr>
          <p:cNvPr id="4" name="Slide Number Placeholder 3"/>
          <p:cNvSpPr>
            <a:spLocks noGrp="1"/>
          </p:cNvSpPr>
          <p:nvPr>
            <p:ph type="sldNum" sz="quarter" idx="5"/>
          </p:nvPr>
        </p:nvSpPr>
        <p:spPr/>
        <p:txBody>
          <a:bodyPr/>
          <a:lstStyle/>
          <a:p>
            <a:fld id="{AA2CDDB9-978F-E046-8E19-F4605FEBBF46}" type="slidenum">
              <a:rPr lang="en-US" smtClean="0"/>
              <a:pPr/>
              <a:t>17</a:t>
            </a:fld>
            <a:endParaRPr lang="en-US"/>
          </a:p>
        </p:txBody>
      </p:sp>
    </p:spTree>
    <p:extLst>
      <p:ext uri="{BB962C8B-B14F-4D97-AF65-F5344CB8AC3E}">
        <p14:creationId xmlns:p14="http://schemas.microsoft.com/office/powerpoint/2010/main" val="1161155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project will be split into three phases over two years:</a:t>
            </a:r>
          </a:p>
          <a:p>
            <a:r>
              <a:rPr lang="en-US" dirty="0"/>
              <a:t>Phase 1 will take 6 months and be focused on understanding the state of the art for RL interpretability and extending it to the kind of GNN used in this problem, with the aim of creating a set of metrics which allow for clear interpretations of model behavior. As a part of this, a set of model </a:t>
            </a:r>
            <a:r>
              <a:rPr lang="en-US" dirty="0" err="1"/>
              <a:t>failsafes</a:t>
            </a:r>
            <a:r>
              <a:rPr lang="en-US" dirty="0"/>
              <a:t> will be implemented to ensure that the system not only acts safely, but it able to do so in a way a human can understand. </a:t>
            </a:r>
          </a:p>
          <a:p>
            <a:r>
              <a:rPr lang="en-US" dirty="0"/>
              <a:t>Phase 2 occurs in the latter half of the first year, being largely focused on application to unstructured environments outside of lab while taking care to avoid uncontrolled interaction between agents and humans while the overall safety of the model is ensured. During this phase controlled HRI will be allowed to verify the work to date.</a:t>
            </a:r>
          </a:p>
          <a:p>
            <a:r>
              <a:rPr lang="en-US" dirty="0"/>
              <a:t>Finally, phase 3 will take the 2</a:t>
            </a:r>
            <a:r>
              <a:rPr lang="en-US" baseline="30000" dirty="0"/>
              <a:t>nd</a:t>
            </a:r>
            <a:r>
              <a:rPr lang="en-US" dirty="0"/>
              <a:t> year of the project and revolve around scaling up to real world, unstructured human environments. At this stage the focus is primarily on ensuring robustness of both metrics and </a:t>
            </a:r>
            <a:r>
              <a:rPr lang="en-US" dirty="0" err="1"/>
              <a:t>failsafes</a:t>
            </a:r>
            <a:r>
              <a:rPr lang="en-US" dirty="0"/>
              <a:t> in the kind of environment this research would be applied to in the real world.</a:t>
            </a:r>
          </a:p>
          <a:p>
            <a:endParaRPr lang="en-US" dirty="0"/>
          </a:p>
          <a:p>
            <a:r>
              <a:rPr lang="en-US" dirty="0"/>
              <a:t>CTDE enables agents to train by taking the information of every agent into account while DTDE does not</a:t>
            </a:r>
          </a:p>
          <a:p>
            <a:r>
              <a:rPr lang="en-US" dirty="0"/>
              <a:t>DTDE leads to an environment which looks nonstationary from the perspective of a single agent, degrading its ability to learn from interaction but enabling online learning – for real world implementation real world learning is incredibly important</a:t>
            </a:r>
          </a:p>
          <a:p>
            <a:r>
              <a:rPr lang="en-US" dirty="0"/>
              <a:t>This </a:t>
            </a:r>
            <a:r>
              <a:rPr lang="en-US" dirty="0" err="1"/>
              <a:t>nonstationarity</a:t>
            </a:r>
            <a:r>
              <a:rPr lang="en-US" dirty="0"/>
              <a:t> can, in some cases, lead to models learning more complicated (And thus harder to interpret) policies</a:t>
            </a:r>
          </a:p>
        </p:txBody>
      </p:sp>
      <p:sp>
        <p:nvSpPr>
          <p:cNvPr id="4" name="Slide Number Placeholder 3"/>
          <p:cNvSpPr>
            <a:spLocks noGrp="1"/>
          </p:cNvSpPr>
          <p:nvPr>
            <p:ph type="sldNum" sz="quarter" idx="5"/>
          </p:nvPr>
        </p:nvSpPr>
        <p:spPr/>
        <p:txBody>
          <a:bodyPr/>
          <a:lstStyle/>
          <a:p>
            <a:fld id="{AA2CDDB9-978F-E046-8E19-F4605FEBBF46}" type="slidenum">
              <a:rPr lang="en-US" smtClean="0"/>
              <a:pPr/>
              <a:t>18</a:t>
            </a:fld>
            <a:endParaRPr lang="en-US"/>
          </a:p>
        </p:txBody>
      </p:sp>
    </p:spTree>
    <p:extLst>
      <p:ext uri="{BB962C8B-B14F-4D97-AF65-F5344CB8AC3E}">
        <p14:creationId xmlns:p14="http://schemas.microsoft.com/office/powerpoint/2010/main" val="11795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use of ZCBFs and a set theoretic approach also yields methods with which to solve deadlock: it turns out Type I and II deadlock correspond to being on a vertex or edge of the defined ‘safe set’, respectively while type III corresponds to an agent for whom the safe set of control actions has shrunk to nothing, leaving it stuck until other nearby agents resolve their deadlocks</a:t>
            </a:r>
          </a:p>
        </p:txBody>
      </p:sp>
      <p:sp>
        <p:nvSpPr>
          <p:cNvPr id="4" name="Slide Number Placeholder 3"/>
          <p:cNvSpPr>
            <a:spLocks noGrp="1"/>
          </p:cNvSpPr>
          <p:nvPr>
            <p:ph type="sldNum" sz="quarter" idx="5"/>
          </p:nvPr>
        </p:nvSpPr>
        <p:spPr/>
        <p:txBody>
          <a:bodyPr/>
          <a:lstStyle/>
          <a:p>
            <a:fld id="{AA2CDDB9-978F-E046-8E19-F4605FEBBF46}" type="slidenum">
              <a:rPr lang="en-US" smtClean="0"/>
              <a:pPr/>
              <a:t>21</a:t>
            </a:fld>
            <a:endParaRPr lang="en-US"/>
          </a:p>
        </p:txBody>
      </p:sp>
    </p:spTree>
    <p:extLst>
      <p:ext uri="{BB962C8B-B14F-4D97-AF65-F5344CB8AC3E}">
        <p14:creationId xmlns:p14="http://schemas.microsoft.com/office/powerpoint/2010/main" val="1399676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u="sng" dirty="0">
                <a:solidFill>
                  <a:srgbClr val="1155CC"/>
                </a:solidFill>
                <a:effectLst/>
                <a:latin typeface="Arial" panose="020B0604020202020204" pitchFamily="34" charset="0"/>
              </a:rPr>
              <a:t>Forward Invariance sets of a dynamic system are sets In which solutions beginning in them never leave the set</a:t>
            </a:r>
          </a:p>
          <a:p>
            <a:endParaRPr lang="en-US" sz="1800" i="0" u="sng" dirty="0">
              <a:solidFill>
                <a:srgbClr val="1155CC"/>
              </a:solidFill>
              <a:effectLst/>
              <a:latin typeface="Arial" panose="020B0604020202020204" pitchFamily="34" charset="0"/>
            </a:endParaRPr>
          </a:p>
          <a:p>
            <a:r>
              <a:rPr lang="en-US" dirty="0"/>
              <a:t>When applied a Barrier Function can guarantee that the dynamic systems state will never depart a desired set (usually the one it started in) and can be used to quantify system </a:t>
            </a:r>
            <a:r>
              <a:rPr lang="en-US" i="1" dirty="0"/>
              <a:t>safety</a:t>
            </a:r>
            <a:r>
              <a:rPr lang="en-US" i="0" dirty="0"/>
              <a:t> or the idea that it can avoid entering any potentially unsafe or undesired sets in the future</a:t>
            </a:r>
          </a:p>
          <a:p>
            <a:r>
              <a:rPr lang="en-US" i="0" dirty="0"/>
              <a:t>Barrier Certificates and Barrier Functions are used synonymously </a:t>
            </a:r>
          </a:p>
          <a:p>
            <a:r>
              <a:rPr lang="en-US" i="0" dirty="0"/>
              <a:t>Barrier Functions in general are analogous to Lyapunov functions for stability; just like any stable system has an associated Lyapunov Function any system which can be demonstrated to be safe has a barrier function</a:t>
            </a:r>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22</a:t>
            </a:fld>
            <a:endParaRPr lang="en-US"/>
          </a:p>
        </p:txBody>
      </p:sp>
    </p:spTree>
    <p:extLst>
      <p:ext uri="{BB962C8B-B14F-4D97-AF65-F5344CB8AC3E}">
        <p14:creationId xmlns:p14="http://schemas.microsoft.com/office/powerpoint/2010/main" val="21593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can identify 5 main qualities a MA system should have to allow it to function well in real world human environments:</a:t>
            </a:r>
          </a:p>
          <a:p>
            <a:r>
              <a:rPr lang="en-US" dirty="0"/>
              <a:t>First and most critically, a system must be capable of performing its assigned task accurately and consistently – this issue is well understood, with a variety of groups demonstrating high performance MA algorithms for many tasks</a:t>
            </a:r>
          </a:p>
          <a:p>
            <a:r>
              <a:rPr lang="en-US" dirty="0"/>
              <a:t>Second, it’s important for safety reasons that we can understand what the system is doing and why. This allows designers to take preventative steps to stop unsafe behavior and diagnose faults after the fact</a:t>
            </a:r>
          </a:p>
          <a:p>
            <a:r>
              <a:rPr lang="en-US" dirty="0"/>
              <a:t>Equally as important is the idea of Fault Tolerance – that real world effects like varying communication quality and damage to individual agents should not seriously compromise the algorithms performance</a:t>
            </a:r>
          </a:p>
          <a:p>
            <a:r>
              <a:rPr lang="en-US" dirty="0"/>
              <a:t>An ideal MA algorithm should also function well both as the parameters of it’s problem are changed (like # agents or specific constraints) and be applicable to multiple tasks without significant rebuilding</a:t>
            </a:r>
          </a:p>
        </p:txBody>
      </p:sp>
      <p:sp>
        <p:nvSpPr>
          <p:cNvPr id="4" name="Slide Number Placeholder 3"/>
          <p:cNvSpPr>
            <a:spLocks noGrp="1"/>
          </p:cNvSpPr>
          <p:nvPr>
            <p:ph type="sldNum" sz="quarter" idx="5"/>
          </p:nvPr>
        </p:nvSpPr>
        <p:spPr/>
        <p:txBody>
          <a:bodyPr/>
          <a:lstStyle/>
          <a:p>
            <a:fld id="{AA2CDDB9-978F-E046-8E19-F4605FEBBF46}" type="slidenum">
              <a:rPr lang="en-US" smtClean="0"/>
              <a:pPr/>
              <a:t>3</a:t>
            </a:fld>
            <a:endParaRPr lang="en-US"/>
          </a:p>
        </p:txBody>
      </p:sp>
    </p:spTree>
    <p:extLst>
      <p:ext uri="{BB962C8B-B14F-4D97-AF65-F5344CB8AC3E}">
        <p14:creationId xmlns:p14="http://schemas.microsoft.com/office/powerpoint/2010/main" val="2530261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breaks interpretability into two terms:</a:t>
            </a:r>
            <a:br>
              <a:rPr lang="en-US" dirty="0">
                <a:effectLst/>
              </a:rPr>
            </a:br>
            <a:r>
              <a:rPr lang="en-US" dirty="0">
                <a:effectLst/>
              </a:rPr>
              <a:t>1 - explanations which are the logical decision rules used by agents to pick actions</a:t>
            </a:r>
            <a:br>
              <a:rPr lang="en-US" dirty="0">
                <a:effectLst/>
              </a:rPr>
            </a:br>
            <a:r>
              <a:rPr lang="en-US" dirty="0">
                <a:effectLst/>
              </a:rPr>
              <a:t>2 - understandable terms which means the algorithm is working with human-understandable data to make decisions</a:t>
            </a:r>
          </a:p>
          <a:p>
            <a:endParaRPr lang="en-US" sz="1800" i="0" dirty="0">
              <a:effectLst/>
              <a:latin typeface="Arial" panose="020B0604020202020204" pitchFamily="34" charset="0"/>
            </a:endParaRPr>
          </a:p>
          <a:p>
            <a:r>
              <a:rPr lang="en-US" sz="1800" i="0" dirty="0">
                <a:effectLst/>
                <a:latin typeface="Arial" panose="020B0604020202020204" pitchFamily="34" charset="0"/>
              </a:rPr>
              <a:t>NNs must be interpretable because:</a:t>
            </a:r>
            <a:br>
              <a:rPr lang="en-US" sz="1800" i="0" dirty="0">
                <a:effectLst/>
                <a:latin typeface="Arial" panose="020B0604020202020204" pitchFamily="34" charset="0"/>
              </a:rPr>
            </a:br>
            <a:r>
              <a:rPr lang="en-US" sz="1800" i="0" dirty="0">
                <a:effectLst/>
                <a:latin typeface="Arial" panose="020B0604020202020204" pitchFamily="34" charset="0"/>
              </a:rPr>
              <a:t>1 - reliability depends on our ability to tell </a:t>
            </a:r>
            <a:r>
              <a:rPr lang="en-US" sz="1800" i="1" dirty="0">
                <a:effectLst/>
                <a:latin typeface="Arial" panose="020B0604020202020204" pitchFamily="34" charset="0"/>
              </a:rPr>
              <a:t>why </a:t>
            </a:r>
            <a:r>
              <a:rPr lang="en-US" sz="1800" i="0" dirty="0">
                <a:effectLst/>
                <a:latin typeface="Arial" panose="020B0604020202020204" pitchFamily="34" charset="0"/>
              </a:rPr>
              <a:t>something went wrong, not just that it did</a:t>
            </a:r>
            <a:br>
              <a:rPr lang="en-US" sz="1800" i="0" dirty="0">
                <a:effectLst/>
                <a:latin typeface="Arial" panose="020B0604020202020204" pitchFamily="34" charset="0"/>
              </a:rPr>
            </a:br>
            <a:r>
              <a:rPr lang="en-US" sz="1800" i="0" dirty="0">
                <a:effectLst/>
                <a:latin typeface="Arial" panose="020B0604020202020204" pitchFamily="34" charset="0"/>
              </a:rPr>
              <a:t>2 - uninterpretable NNs have uninterpretable bias which leads to major ethics issues</a:t>
            </a:r>
            <a:br>
              <a:rPr lang="en-US" sz="1800" i="0" dirty="0">
                <a:effectLst/>
                <a:latin typeface="Arial" panose="020B0604020202020204" pitchFamily="34" charset="0"/>
              </a:rPr>
            </a:br>
            <a:r>
              <a:rPr lang="en-US" sz="1800" i="0" dirty="0">
                <a:effectLst/>
                <a:latin typeface="Arial" panose="020B0604020202020204" pitchFamily="34" charset="0"/>
              </a:rPr>
              <a:t>3 - in order to use NNs for scientific tasks its important to know </a:t>
            </a:r>
            <a:r>
              <a:rPr lang="en-US" sz="1800" i="0" dirty="0" err="1">
                <a:effectLst/>
                <a:latin typeface="Arial" panose="020B0604020202020204" pitchFamily="34" charset="0"/>
              </a:rPr>
              <a:t>hwy</a:t>
            </a:r>
            <a:r>
              <a:rPr lang="en-US" sz="1800" i="0" dirty="0">
                <a:effectLst/>
                <a:latin typeface="Arial" panose="020B0604020202020204" pitchFamily="34" charset="0"/>
              </a:rPr>
              <a:t> they do things</a:t>
            </a:r>
          </a:p>
          <a:p>
            <a:endParaRPr lang="en-US" sz="1800" i="0" dirty="0">
              <a:effectLst/>
              <a:latin typeface="Arial" panose="020B0604020202020204" pitchFamily="34" charset="0"/>
            </a:endParaRPr>
          </a:p>
          <a:p>
            <a:r>
              <a:rPr lang="en-US" sz="1800" i="0" dirty="0">
                <a:effectLst/>
                <a:latin typeface="Arial" panose="020B0604020202020204" pitchFamily="34" charset="0"/>
              </a:rPr>
              <a:t>3 dimensions to interpretability:</a:t>
            </a:r>
            <a:br>
              <a:rPr lang="en-US" sz="1800" i="0" dirty="0">
                <a:effectLst/>
                <a:latin typeface="Arial" panose="020B0604020202020204" pitchFamily="34" charset="0"/>
              </a:rPr>
            </a:br>
            <a:r>
              <a:rPr lang="en-US" sz="1800" i="0" dirty="0">
                <a:effectLst/>
                <a:latin typeface="Arial" panose="020B0604020202020204" pitchFamily="34" charset="0"/>
              </a:rPr>
              <a:t>1 - passive vs active</a:t>
            </a:r>
            <a:br>
              <a:rPr lang="en-US" sz="1800" i="0" dirty="0">
                <a:effectLst/>
                <a:latin typeface="Arial" panose="020B0604020202020204" pitchFamily="34" charset="0"/>
              </a:rPr>
            </a:br>
            <a:r>
              <a:rPr lang="en-US" sz="1800" i="0" dirty="0" err="1">
                <a:effectLst/>
                <a:latin typeface="Arial" panose="020B0604020202020204" pitchFamily="34" charset="0"/>
              </a:rPr>
              <a:t>i</a:t>
            </a:r>
            <a:r>
              <a:rPr lang="en-US" sz="1800" i="0" dirty="0">
                <a:effectLst/>
                <a:latin typeface="Arial" panose="020B0604020202020204" pitchFamily="34" charset="0"/>
              </a:rPr>
              <a:t>)passive - post hoc explanations for actions taken</a:t>
            </a:r>
            <a:br>
              <a:rPr lang="en-US" sz="1800" i="0" dirty="0">
                <a:effectLst/>
                <a:latin typeface="Arial" panose="020B0604020202020204" pitchFamily="34" charset="0"/>
              </a:rPr>
            </a:br>
            <a:r>
              <a:rPr lang="en-US" sz="1800" i="0" dirty="0">
                <a:effectLst/>
                <a:latin typeface="Arial" panose="020B0604020202020204" pitchFamily="34" charset="0"/>
              </a:rPr>
              <a:t>ii)active choices about network architecture to make things more interpretable</a:t>
            </a:r>
            <a:br>
              <a:rPr lang="en-US" sz="1800" i="0" dirty="0">
                <a:effectLst/>
                <a:latin typeface="Arial" panose="020B0604020202020204" pitchFamily="34" charset="0"/>
              </a:rPr>
            </a:br>
            <a:r>
              <a:rPr lang="en-US" sz="1800" i="0" dirty="0">
                <a:effectLst/>
                <a:latin typeface="Arial" panose="020B0604020202020204" pitchFamily="34" charset="0"/>
              </a:rPr>
              <a:t>2 - type of </a:t>
            </a:r>
            <a:r>
              <a:rPr lang="en-US" sz="1800" i="0" dirty="0" err="1">
                <a:effectLst/>
                <a:latin typeface="Arial" panose="020B0604020202020204" pitchFamily="34" charset="0"/>
              </a:rPr>
              <a:t>explanatioion</a:t>
            </a:r>
            <a:r>
              <a:rPr lang="en-US" sz="1800" i="0" dirty="0">
                <a:effectLst/>
                <a:latin typeface="Arial" panose="020B0604020202020204" pitchFamily="34" charset="0"/>
              </a:rPr>
              <a:t> (in order of increasing power)</a:t>
            </a:r>
            <a:br>
              <a:rPr lang="en-US" sz="1800" i="0" dirty="0">
                <a:effectLst/>
                <a:latin typeface="Arial" panose="020B0604020202020204" pitchFamily="34" charset="0"/>
              </a:rPr>
            </a:br>
            <a:r>
              <a:rPr lang="en-US" sz="1800" i="0" dirty="0" err="1">
                <a:effectLst/>
                <a:latin typeface="Arial" panose="020B0604020202020204" pitchFamily="34" charset="0"/>
              </a:rPr>
              <a:t>i</a:t>
            </a:r>
            <a:r>
              <a:rPr lang="en-US" sz="1800" i="0" dirty="0">
                <a:effectLst/>
                <a:latin typeface="Arial" panose="020B0604020202020204" pitchFamily="34" charset="0"/>
              </a:rPr>
              <a:t>) examples which can inform decision making</a:t>
            </a:r>
            <a:br>
              <a:rPr lang="en-US" sz="1800" i="0" dirty="0">
                <a:effectLst/>
                <a:latin typeface="Arial" panose="020B0604020202020204" pitchFamily="34" charset="0"/>
              </a:rPr>
            </a:br>
            <a:r>
              <a:rPr lang="en-US" sz="1800" i="0" dirty="0">
                <a:effectLst/>
                <a:latin typeface="Arial" panose="020B0604020202020204" pitchFamily="34" charset="0"/>
              </a:rPr>
              <a:t>ii) attribution of failures to specific input features</a:t>
            </a:r>
            <a:br>
              <a:rPr lang="en-US" sz="1800" i="0" dirty="0">
                <a:effectLst/>
                <a:latin typeface="Arial" panose="020B0604020202020204" pitchFamily="34" charset="0"/>
              </a:rPr>
            </a:br>
            <a:r>
              <a:rPr lang="en-US" sz="1800" i="0" dirty="0">
                <a:effectLst/>
                <a:latin typeface="Arial" panose="020B0604020202020204" pitchFamily="34" charset="0"/>
              </a:rPr>
              <a:t>iii) semantics which allow the user to make sense of the inner workings of the DNN</a:t>
            </a:r>
            <a:br>
              <a:rPr lang="en-US" sz="1800" i="0" dirty="0">
                <a:effectLst/>
                <a:latin typeface="Arial" panose="020B0604020202020204" pitchFamily="34" charset="0"/>
              </a:rPr>
            </a:br>
            <a:r>
              <a:rPr lang="en-US" sz="1800" i="0" dirty="0">
                <a:effectLst/>
                <a:latin typeface="Arial" panose="020B0604020202020204" pitchFamily="34" charset="0"/>
              </a:rPr>
              <a:t>iv) logical rules uses to make decisions</a:t>
            </a:r>
            <a:br>
              <a:rPr lang="en-US" sz="1800" i="0" dirty="0">
                <a:effectLst/>
                <a:latin typeface="Arial" panose="020B0604020202020204" pitchFamily="34" charset="0"/>
              </a:rPr>
            </a:br>
            <a:r>
              <a:rPr lang="en-US" sz="1800" i="0" dirty="0">
                <a:effectLst/>
                <a:latin typeface="Arial" panose="020B0604020202020204" pitchFamily="34" charset="0"/>
              </a:rPr>
              <a:t>3 - local v global</a:t>
            </a:r>
            <a:br>
              <a:rPr lang="en-US" sz="1800" i="0" dirty="0">
                <a:effectLst/>
                <a:latin typeface="Arial" panose="020B0604020202020204" pitchFamily="34" charset="0"/>
              </a:rPr>
            </a:br>
            <a:r>
              <a:rPr lang="en-US" sz="1800" i="0" dirty="0" err="1">
                <a:effectLst/>
                <a:latin typeface="Arial" panose="020B0604020202020204" pitchFamily="34" charset="0"/>
              </a:rPr>
              <a:t>i</a:t>
            </a:r>
            <a:r>
              <a:rPr lang="en-US" sz="1800" i="0" dirty="0">
                <a:effectLst/>
                <a:latin typeface="Arial" panose="020B0604020202020204" pitchFamily="34" charset="0"/>
              </a:rPr>
              <a:t>) explain how the network makes decisions on singular examples</a:t>
            </a:r>
            <a:br>
              <a:rPr lang="en-US" sz="1800" i="0" dirty="0">
                <a:effectLst/>
                <a:latin typeface="Arial" panose="020B0604020202020204" pitchFamily="34" charset="0"/>
              </a:rPr>
            </a:br>
            <a:r>
              <a:rPr lang="en-US" sz="1800" i="0" dirty="0">
                <a:effectLst/>
                <a:latin typeface="Arial" panose="020B0604020202020204" pitchFamily="34" charset="0"/>
              </a:rPr>
              <a:t>ii) explain how </a:t>
            </a:r>
            <a:r>
              <a:rPr lang="en-US" sz="1800" i="0" dirty="0" err="1">
                <a:effectLst/>
                <a:latin typeface="Arial" panose="020B0604020202020204" pitchFamily="34" charset="0"/>
              </a:rPr>
              <a:t>grups</a:t>
            </a:r>
            <a:r>
              <a:rPr lang="en-US" sz="1800" i="0" dirty="0">
                <a:effectLst/>
                <a:latin typeface="Arial" panose="020B0604020202020204" pitchFamily="34" charset="0"/>
              </a:rPr>
              <a:t> of inputs effect the </a:t>
            </a:r>
            <a:r>
              <a:rPr lang="en-US" sz="1800" i="0" dirty="0" err="1">
                <a:effectLst/>
                <a:latin typeface="Arial" panose="020B0604020202020204" pitchFamily="34" charset="0"/>
              </a:rPr>
              <a:t>decisoin</a:t>
            </a:r>
            <a:r>
              <a:rPr lang="en-US" sz="1800" i="0" dirty="0">
                <a:effectLst/>
                <a:latin typeface="Arial" panose="020B0604020202020204" pitchFamily="34" charset="0"/>
              </a:rPr>
              <a:t> making process</a:t>
            </a:r>
            <a:br>
              <a:rPr lang="en-US" sz="1800" i="0" dirty="0">
                <a:effectLst/>
                <a:latin typeface="Arial" panose="020B0604020202020204" pitchFamily="34" charset="0"/>
              </a:rPr>
            </a:br>
            <a:r>
              <a:rPr lang="en-US" sz="1800" i="0" dirty="0">
                <a:effectLst/>
                <a:latin typeface="Arial" panose="020B0604020202020204" pitchFamily="34" charset="0"/>
              </a:rPr>
              <a:t>iii) explain the overall decision making process </a:t>
            </a:r>
            <a:r>
              <a:rPr lang="en-US" sz="1800" i="1" dirty="0">
                <a:effectLst/>
                <a:latin typeface="Arial" panose="020B0604020202020204" pitchFamily="34" charset="0"/>
              </a:rPr>
              <a:t>in every case</a:t>
            </a:r>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23</a:t>
            </a:fld>
            <a:endParaRPr lang="en-US"/>
          </a:p>
        </p:txBody>
      </p:sp>
    </p:spTree>
    <p:extLst>
      <p:ext uri="{BB962C8B-B14F-4D97-AF65-F5344CB8AC3E}">
        <p14:creationId xmlns:p14="http://schemas.microsoft.com/office/powerpoint/2010/main" val="3944440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demonstrates a highly interpretable, scalable and transferable GNN for use in partially observable MA </a:t>
            </a:r>
            <a:r>
              <a:rPr lang="en-US" dirty="0" err="1">
                <a:effectLst/>
              </a:rPr>
              <a:t>systemsonly</a:t>
            </a:r>
            <a:r>
              <a:rPr lang="en-US" dirty="0">
                <a:effectLst/>
              </a:rPr>
              <a:t> demonstrates this in </a:t>
            </a:r>
            <a:r>
              <a:rPr lang="en-US" dirty="0" err="1">
                <a:effectLst/>
              </a:rPr>
              <a:t>siomulated</a:t>
            </a:r>
            <a:r>
              <a:rPr lang="en-US" dirty="0">
                <a:effectLst/>
              </a:rPr>
              <a:t> environments</a:t>
            </a:r>
          </a:p>
          <a:p>
            <a:endParaRPr lang="en-US" dirty="0">
              <a:effectLst/>
            </a:endParaRPr>
          </a:p>
          <a:p>
            <a:r>
              <a:rPr lang="en-US" dirty="0">
                <a:effectLst/>
              </a:rPr>
              <a:t>achieves </a:t>
            </a:r>
            <a:r>
              <a:rPr lang="en-US" dirty="0" err="1">
                <a:effectLst/>
              </a:rPr>
              <a:t>beter</a:t>
            </a:r>
            <a:r>
              <a:rPr lang="en-US" dirty="0">
                <a:effectLst/>
              </a:rPr>
              <a:t> interpretability by having the policy learn agent action entropy which is equivalent to the exploration rate of the policy</a:t>
            </a:r>
          </a:p>
          <a:p>
            <a:endParaRPr lang="en-US" dirty="0">
              <a:effectLst/>
            </a:endParaRPr>
          </a:p>
          <a:p>
            <a:r>
              <a:rPr lang="en-US" dirty="0">
                <a:effectLst/>
              </a:rPr>
              <a:t>each agent is a node with its embedding depending on the local observations, connected to other nodes as </a:t>
            </a:r>
            <a:r>
              <a:rPr lang="en-US" dirty="0" err="1">
                <a:effectLst/>
              </a:rPr>
              <a:t>aufnciotn</a:t>
            </a:r>
            <a:r>
              <a:rPr lang="en-US" dirty="0">
                <a:effectLst/>
              </a:rPr>
              <a:t> or prior knowledge, a hierarchical graph attention network (HGAT) is used to ensure communication between heterogenous agents</a:t>
            </a:r>
          </a:p>
          <a:p>
            <a:endParaRPr lang="en-US" dirty="0">
              <a:effectLst/>
            </a:endParaRPr>
          </a:p>
          <a:p>
            <a:r>
              <a:rPr lang="en-US" dirty="0">
                <a:effectLst/>
              </a:rPr>
              <a:t>in all cases the HGAT greatly </a:t>
            </a:r>
            <a:r>
              <a:rPr lang="en-US" dirty="0" err="1">
                <a:effectLst/>
              </a:rPr>
              <a:t>outpreforms</a:t>
            </a:r>
            <a:r>
              <a:rPr lang="en-US" dirty="0">
                <a:effectLst/>
              </a:rPr>
              <a:t> all other tested methods (like DQN, DGN and CommNet, another GNN based approach) by pretty wide reward margins - these rewards </a:t>
            </a:r>
            <a:r>
              <a:rPr lang="en-US" dirty="0" err="1">
                <a:effectLst/>
              </a:rPr>
              <a:t>dont</a:t>
            </a:r>
            <a:r>
              <a:rPr lang="en-US" dirty="0">
                <a:effectLst/>
              </a:rPr>
              <a:t> translate well into human intelligible quantities though</a:t>
            </a:r>
          </a:p>
          <a:p>
            <a:endParaRPr lang="en-US" sz="1800" i="0" dirty="0">
              <a:effectLst/>
              <a:latin typeface="Arial" panose="020B0604020202020204" pitchFamily="34" charset="0"/>
            </a:endParaRPr>
          </a:p>
          <a:p>
            <a:r>
              <a:rPr lang="en-US" sz="1800" i="0" dirty="0">
                <a:effectLst/>
                <a:latin typeface="Arial" panose="020B0604020202020204" pitchFamily="34" charset="0"/>
              </a:rPr>
              <a:t>they benchmark interpretability by exploring some case studies, like exploring the attention weights of a particular sim case where they discover that the model initial starts off by paying a lot of attention to the agent reaping the highest reward before transition to relying mostly on its own memory once the model has begun to learn a policy</a:t>
            </a:r>
            <a:br>
              <a:rPr lang="en-US" sz="1800" i="0" dirty="0">
                <a:effectLst/>
                <a:latin typeface="Arial" panose="020B0604020202020204" pitchFamily="34" charset="0"/>
              </a:rPr>
            </a:br>
            <a:br>
              <a:rPr lang="en-US" sz="1800" i="0" dirty="0">
                <a:effectLst/>
                <a:latin typeface="Arial" panose="020B0604020202020204" pitchFamily="34" charset="0"/>
              </a:rPr>
            </a:br>
            <a:r>
              <a:rPr lang="en-US" sz="1800" i="0" dirty="0" err="1">
                <a:effectLst/>
                <a:latin typeface="Arial" panose="020B0604020202020204" pitchFamily="34" charset="0"/>
              </a:rPr>
              <a:t>transferrability</a:t>
            </a:r>
            <a:r>
              <a:rPr lang="en-US" sz="1800" i="0" dirty="0">
                <a:effectLst/>
                <a:latin typeface="Arial" panose="020B0604020202020204" pitchFamily="34" charset="0"/>
              </a:rPr>
              <a:t> is approached in a similar way by training the model for one number of </a:t>
            </a:r>
            <a:r>
              <a:rPr lang="en-US" sz="1800" i="0" dirty="0" err="1">
                <a:effectLst/>
                <a:latin typeface="Arial" panose="020B0604020202020204" pitchFamily="34" charset="0"/>
              </a:rPr>
              <a:t>agnet,s</a:t>
            </a:r>
            <a:r>
              <a:rPr lang="en-US" sz="1800" i="0" dirty="0">
                <a:effectLst/>
                <a:latin typeface="Arial" panose="020B0604020202020204" pitchFamily="34" charset="0"/>
              </a:rPr>
              <a:t> then varying the number of agents its tested with, its found that the learned policies are particularly transferable as the number of </a:t>
            </a:r>
            <a:r>
              <a:rPr lang="en-US" sz="1800" i="0" dirty="0" err="1">
                <a:effectLst/>
                <a:latin typeface="Arial" panose="020B0604020202020204" pitchFamily="34" charset="0"/>
              </a:rPr>
              <a:t>agnets</a:t>
            </a:r>
            <a:r>
              <a:rPr lang="en-US" sz="1800" i="0" dirty="0">
                <a:effectLst/>
                <a:latin typeface="Arial" panose="020B0604020202020204" pitchFamily="34" charset="0"/>
              </a:rPr>
              <a:t> rise - </a:t>
            </a:r>
            <a:r>
              <a:rPr lang="en-US" sz="1800" i="1" dirty="0">
                <a:effectLst/>
                <a:latin typeface="Arial" panose="020B0604020202020204" pitchFamily="34" charset="0"/>
              </a:rPr>
              <a:t>how does this </a:t>
            </a:r>
            <a:r>
              <a:rPr lang="en-US" sz="1800" i="1" dirty="0" err="1">
                <a:effectLst/>
                <a:latin typeface="Arial" panose="020B0604020202020204" pitchFamily="34" charset="0"/>
              </a:rPr>
              <a:t>compre</a:t>
            </a:r>
            <a:r>
              <a:rPr lang="en-US" sz="1800" i="1" dirty="0">
                <a:effectLst/>
                <a:latin typeface="Arial" panose="020B0604020202020204" pitchFamily="34" charset="0"/>
              </a:rPr>
              <a:t> </a:t>
            </a:r>
            <a:r>
              <a:rPr lang="en-US" sz="1800" i="1" dirty="0" err="1">
                <a:effectLst/>
                <a:latin typeface="Arial" panose="020B0604020202020204" pitchFamily="34" charset="0"/>
              </a:rPr>
              <a:t>ot</a:t>
            </a:r>
            <a:r>
              <a:rPr lang="en-US" sz="1800" i="1" dirty="0">
                <a:effectLst/>
                <a:latin typeface="Arial" panose="020B0604020202020204" pitchFamily="34" charset="0"/>
              </a:rPr>
              <a:t> expert </a:t>
            </a:r>
            <a:r>
              <a:rPr lang="en-US" sz="1800" i="1" dirty="0" err="1">
                <a:effectLst/>
                <a:latin typeface="Arial" panose="020B0604020202020204" pitchFamily="34" charset="0"/>
              </a:rPr>
              <a:t>methiods</a:t>
            </a:r>
            <a:r>
              <a:rPr lang="en-US" sz="1800" i="1" dirty="0">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26</a:t>
            </a:fld>
            <a:endParaRPr lang="en-US"/>
          </a:p>
        </p:txBody>
      </p:sp>
    </p:spTree>
    <p:extLst>
      <p:ext uri="{BB962C8B-B14F-4D97-AF65-F5344CB8AC3E}">
        <p14:creationId xmlns:p14="http://schemas.microsoft.com/office/powerpoint/2010/main" val="636999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dirty="0">
                <a:effectLst/>
                <a:latin typeface="Arial" panose="020B0604020202020204" pitchFamily="34" charset="0"/>
              </a:rPr>
              <a:t>present a GNN scheme to control real world robots via ad-hoc communication in a lab environment with the goal of navigating an environment with an obstacle in the way that forces </a:t>
            </a:r>
            <a:r>
              <a:rPr lang="en-US" sz="1800" i="0" dirty="0" err="1">
                <a:effectLst/>
                <a:latin typeface="Arial" panose="020B0604020202020204" pitchFamily="34" charset="0"/>
              </a:rPr>
              <a:t>coordintion</a:t>
            </a:r>
            <a:r>
              <a:rPr lang="en-US" sz="1800" i="0" dirty="0">
                <a:effectLst/>
                <a:latin typeface="Arial" panose="020B0604020202020204" pitchFamily="34" charset="0"/>
              </a:rPr>
              <a:t> to overcome</a:t>
            </a:r>
            <a:br>
              <a:rPr lang="en-US" sz="1800" i="0" dirty="0">
                <a:effectLst/>
                <a:latin typeface="Arial" panose="020B0604020202020204" pitchFamily="34" charset="0"/>
              </a:rPr>
            </a:br>
            <a:br>
              <a:rPr lang="en-US" sz="1800" i="0" dirty="0">
                <a:effectLst/>
                <a:latin typeface="Arial" panose="020B0604020202020204" pitchFamily="34" charset="0"/>
              </a:rPr>
            </a:br>
            <a:r>
              <a:rPr lang="en-US" sz="1800" i="0" dirty="0">
                <a:effectLst/>
                <a:latin typeface="Arial" panose="020B0604020202020204" pitchFamily="34" charset="0"/>
              </a:rPr>
              <a:t>GNNs are </a:t>
            </a:r>
            <a:r>
              <a:rPr lang="en-US" sz="1800" i="1" dirty="0">
                <a:effectLst/>
                <a:latin typeface="Arial" panose="020B0604020202020204" pitchFamily="34" charset="0"/>
              </a:rPr>
              <a:t>inherently </a:t>
            </a:r>
            <a:r>
              <a:rPr lang="en-US" sz="1800" i="0" dirty="0" err="1">
                <a:effectLst/>
                <a:latin typeface="Arial" panose="020B0604020202020204" pitchFamily="34" charset="0"/>
              </a:rPr>
              <a:t>decentralizeable</a:t>
            </a:r>
            <a:endParaRPr lang="en-US" sz="1800" i="0" dirty="0">
              <a:effectLst/>
              <a:latin typeface="Arial" panose="020B0604020202020204" pitchFamily="34" charset="0"/>
            </a:endParaRPr>
          </a:p>
          <a:p>
            <a:endParaRPr lang="en-US" sz="1800" i="0" dirty="0">
              <a:effectLst/>
              <a:latin typeface="Arial" panose="020B0604020202020204" pitchFamily="34" charset="0"/>
            </a:endParaRPr>
          </a:p>
          <a:p>
            <a:r>
              <a:rPr lang="en-US" dirty="0" err="1">
                <a:effectLst/>
              </a:rPr>
              <a:t>expirimentally</a:t>
            </a:r>
            <a:r>
              <a:rPr lang="en-US" dirty="0">
                <a:effectLst/>
              </a:rPr>
              <a:t> verifies the ability to create decentralized GNN based goal </a:t>
            </a:r>
            <a:r>
              <a:rPr lang="en-US" dirty="0" err="1">
                <a:effectLst/>
              </a:rPr>
              <a:t>postiion</a:t>
            </a:r>
            <a:r>
              <a:rPr lang="en-US" dirty="0">
                <a:effectLst/>
              </a:rPr>
              <a:t> seeking MA systems based on ad-hoc communication</a:t>
            </a:r>
          </a:p>
          <a:p>
            <a:r>
              <a:rPr lang="en-US" dirty="0">
                <a:effectLst/>
              </a:rPr>
              <a:t>this problem studies fixed environments where the agents only know their own positions </a:t>
            </a:r>
            <a:r>
              <a:rPr lang="en-US" dirty="0" err="1">
                <a:effectLst/>
              </a:rPr>
              <a:t>adn</a:t>
            </a:r>
            <a:r>
              <a:rPr lang="en-US" dirty="0">
                <a:effectLst/>
              </a:rPr>
              <a:t> velocities and must communicate with one another to </a:t>
            </a:r>
            <a:r>
              <a:rPr lang="en-US" dirty="0" err="1">
                <a:effectLst/>
              </a:rPr>
              <a:t>coordainte</a:t>
            </a:r>
            <a:r>
              <a:rPr lang="en-US" dirty="0">
                <a:effectLst/>
              </a:rPr>
              <a:t> motion and avoid collisions, this method can also run at varying level of decentralization (and has been tested in a fully decentralized setup)</a:t>
            </a:r>
          </a:p>
          <a:p>
            <a:endParaRPr lang="en-US" dirty="0">
              <a:effectLst/>
            </a:endParaRPr>
          </a:p>
          <a:p>
            <a:r>
              <a:rPr lang="en-US" dirty="0">
                <a:effectLst/>
              </a:rPr>
              <a:t>the paper does not </a:t>
            </a:r>
            <a:r>
              <a:rPr lang="en-US" dirty="0" err="1">
                <a:effectLst/>
              </a:rPr>
              <a:t>addess</a:t>
            </a:r>
            <a:r>
              <a:rPr lang="en-US" dirty="0">
                <a:effectLst/>
              </a:rPr>
              <a:t> model interpretability at all</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27</a:t>
            </a:fld>
            <a:endParaRPr lang="en-US"/>
          </a:p>
        </p:txBody>
      </p:sp>
    </p:spTree>
    <p:extLst>
      <p:ext uri="{BB962C8B-B14F-4D97-AF65-F5344CB8AC3E}">
        <p14:creationId xmlns:p14="http://schemas.microsoft.com/office/powerpoint/2010/main" val="969704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send messages agents feed their inputs through a class specific weight matrix and a shaping matrix to fit the expected message dimension for each type of receiver, then get binarized by the Gumbel </a:t>
            </a:r>
            <a:r>
              <a:rPr lang="en-US" dirty="0" err="1">
                <a:effectLst/>
              </a:rPr>
              <a:t>Softmax</a:t>
            </a:r>
            <a:r>
              <a:rPr lang="en-US" dirty="0">
                <a:effectLst/>
              </a:rPr>
              <a:t> before being sent</a:t>
            </a:r>
          </a:p>
          <a:p>
            <a:r>
              <a:rPr lang="en-US" dirty="0">
                <a:effectLst/>
              </a:rPr>
              <a:t>When messages are rec’d the network processes all rec’d messages through a class specific decoder and then aggregates messages by type of edge connection, weighted with normalized attention coefficients. The aggregation results are used to update the node embedding and output features</a:t>
            </a:r>
          </a:p>
          <a:p>
            <a:endParaRPr lang="en-US" dirty="0">
              <a:effectLst/>
            </a:endParaRPr>
          </a:p>
          <a:p>
            <a:r>
              <a:rPr lang="en-US" dirty="0">
                <a:effectLst/>
              </a:rPr>
              <a:t>-------</a:t>
            </a:r>
          </a:p>
          <a:p>
            <a:r>
              <a:rPr lang="en-US" dirty="0">
                <a:effectLst/>
              </a:rPr>
              <a:t>builds a GNN capable of facilitating coordination and communication between decentralized heterogenous MA systems which not only facilitates the learning of heterogenous MA policies but also achieves massive reductions in communications bandwidth while simultaneously achieving large performance </a:t>
            </a:r>
            <a:r>
              <a:rPr lang="en-US" dirty="0" err="1">
                <a:effectLst/>
              </a:rPr>
              <a:t>improvments</a:t>
            </a:r>
            <a:r>
              <a:rPr lang="en-US" dirty="0">
                <a:effectLst/>
              </a:rPr>
              <a:t> over other state of the art networks</a:t>
            </a:r>
          </a:p>
          <a:p>
            <a:endParaRPr lang="en-US" dirty="0">
              <a:effectLst/>
            </a:endParaRPr>
          </a:p>
          <a:p>
            <a:r>
              <a:rPr lang="en-US" dirty="0">
                <a:effectLst/>
              </a:rPr>
              <a:t>extends many older frameworks to include heterogenous graphs where nodes and edges are capable of having different properties from one another as well as </a:t>
            </a:r>
            <a:r>
              <a:rPr lang="en-US" dirty="0" err="1">
                <a:effectLst/>
              </a:rPr>
              <a:t>supporitng</a:t>
            </a:r>
            <a:r>
              <a:rPr lang="en-US" dirty="0">
                <a:effectLst/>
              </a:rPr>
              <a:t> the creation of new edges on the fly</a:t>
            </a:r>
          </a:p>
          <a:p>
            <a:r>
              <a:rPr lang="en-US" dirty="0">
                <a:effectLst/>
              </a:rPr>
              <a:t>demonstrates performance on structured simulated environments</a:t>
            </a:r>
            <a:br>
              <a:rPr lang="en-US" dirty="0">
                <a:effectLst/>
              </a:rPr>
            </a:br>
            <a:br>
              <a:rPr lang="en-US" dirty="0">
                <a:effectLst/>
              </a:rPr>
            </a:br>
            <a:r>
              <a:rPr lang="en-US" dirty="0">
                <a:effectLst/>
              </a:rPr>
              <a:t>experiences </a:t>
            </a:r>
            <a:r>
              <a:rPr lang="en-US" dirty="0" err="1">
                <a:effectLst/>
              </a:rPr>
              <a:t>perfroamcne</a:t>
            </a:r>
            <a:r>
              <a:rPr lang="en-US" dirty="0">
                <a:effectLst/>
              </a:rPr>
              <a:t> degradation as they move away from centralized planning due to the added difficulty of communication, but is able to find ways of improving </a:t>
            </a:r>
            <a:r>
              <a:rPr lang="en-US" dirty="0" err="1">
                <a:effectLst/>
              </a:rPr>
              <a:t>perfroamnce</a:t>
            </a:r>
            <a:r>
              <a:rPr lang="en-US" dirty="0">
                <a:effectLst/>
              </a:rPr>
              <a:t> by changing </a:t>
            </a:r>
            <a:r>
              <a:rPr lang="en-US" dirty="0" err="1">
                <a:effectLst/>
              </a:rPr>
              <a:t>communicaiton</a:t>
            </a:r>
            <a:r>
              <a:rPr lang="en-US" dirty="0">
                <a:effectLst/>
              </a:rPr>
              <a:t> schemes</a:t>
            </a:r>
          </a:p>
          <a:p>
            <a:endParaRPr lang="en-US" dirty="0">
              <a:effectLst/>
            </a:endParaRPr>
          </a:p>
          <a:p>
            <a:r>
              <a:rPr lang="en-US" dirty="0">
                <a:effectLst/>
              </a:rPr>
              <a:t>does not address interpretability/intelligibility</a:t>
            </a:r>
            <a:endParaRPr lang="en-US" dirty="0"/>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28</a:t>
            </a:fld>
            <a:endParaRPr lang="en-US"/>
          </a:p>
        </p:txBody>
      </p:sp>
    </p:spTree>
    <p:extLst>
      <p:ext uri="{BB962C8B-B14F-4D97-AF65-F5344CB8AC3E}">
        <p14:creationId xmlns:p14="http://schemas.microsoft.com/office/powerpoint/2010/main" val="290799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explores HRI in the case of emergency evacuation and details necessary design considerations which need to be consistently met in a </a:t>
            </a:r>
            <a:r>
              <a:rPr lang="en-US" dirty="0" err="1">
                <a:effectLst/>
              </a:rPr>
              <a:t>predicatable</a:t>
            </a:r>
            <a:r>
              <a:rPr lang="en-US" dirty="0">
                <a:effectLst/>
              </a:rPr>
              <a:t> way</a:t>
            </a:r>
          </a:p>
          <a:p>
            <a:endParaRPr lang="en-US" sz="1800" i="0" dirty="0">
              <a:effectLst/>
              <a:latin typeface="Arial" panose="020B0604020202020204" pitchFamily="34" charset="0"/>
            </a:endParaRPr>
          </a:p>
          <a:p>
            <a:r>
              <a:rPr lang="en-US" sz="1800" i="0" dirty="0">
                <a:effectLst/>
                <a:latin typeface="Arial" panose="020B0604020202020204" pitchFamily="34" charset="0"/>
              </a:rPr>
              <a:t>pg3,4 - multiagent </a:t>
            </a:r>
            <a:r>
              <a:rPr lang="en-US" sz="1800" i="0" dirty="0" err="1">
                <a:effectLst/>
                <a:latin typeface="Arial" panose="020B0604020202020204" pitchFamily="34" charset="0"/>
              </a:rPr>
              <a:t>evcuation</a:t>
            </a:r>
            <a:r>
              <a:rPr lang="en-US" sz="1800" i="0" dirty="0">
                <a:effectLst/>
                <a:latin typeface="Arial" panose="020B0604020202020204" pitchFamily="34" charset="0"/>
              </a:rPr>
              <a:t> algorithms have yet to be </a:t>
            </a:r>
            <a:r>
              <a:rPr lang="en-US" sz="1800" i="0" dirty="0" err="1">
                <a:effectLst/>
                <a:latin typeface="Arial" panose="020B0604020202020204" pitchFamily="34" charset="0"/>
              </a:rPr>
              <a:t>expirimentally</a:t>
            </a:r>
            <a:r>
              <a:rPr lang="en-US" sz="1800" i="0" dirty="0">
                <a:effectLst/>
                <a:latin typeface="Arial" panose="020B0604020202020204" pitchFamily="34" charset="0"/>
              </a:rPr>
              <a:t> validated due t a lack of robust coordinated </a:t>
            </a:r>
            <a:r>
              <a:rPr lang="en-US" sz="1800" i="0" dirty="0" err="1">
                <a:effectLst/>
                <a:latin typeface="Arial" panose="020B0604020202020204" pitchFamily="34" charset="0"/>
              </a:rPr>
              <a:t>plannign</a:t>
            </a:r>
            <a:r>
              <a:rPr lang="en-US" sz="1800" i="0" dirty="0">
                <a:effectLst/>
                <a:latin typeface="Arial" panose="020B0604020202020204" pitchFamily="34" charset="0"/>
              </a:rPr>
              <a:t> strategies and studies into human interaction, however there do exist multiagent strategies where each agent sets up a static checkpoint and tries to direct people to the next checkpoint -- </a:t>
            </a:r>
            <a:r>
              <a:rPr lang="en-US" sz="1800" i="1" dirty="0">
                <a:effectLst/>
                <a:latin typeface="Arial" panose="020B0604020202020204" pitchFamily="34" charset="0"/>
              </a:rPr>
              <a:t>a lack of the exact kind of </a:t>
            </a:r>
            <a:r>
              <a:rPr lang="en-US" sz="1800" i="1" dirty="0" err="1">
                <a:effectLst/>
                <a:latin typeface="Arial" panose="020B0604020202020204" pitchFamily="34" charset="0"/>
              </a:rPr>
              <a:t>guaruntees</a:t>
            </a:r>
            <a:r>
              <a:rPr lang="en-US" sz="1800" i="1" dirty="0">
                <a:effectLst/>
                <a:latin typeface="Arial" panose="020B0604020202020204" pitchFamily="34" charset="0"/>
              </a:rPr>
              <a:t> </a:t>
            </a:r>
            <a:r>
              <a:rPr lang="en-US" sz="1800" i="1" dirty="0" err="1">
                <a:effectLst/>
                <a:latin typeface="Arial" panose="020B0604020202020204" pitchFamily="34" charset="0"/>
              </a:rPr>
              <a:t>i</a:t>
            </a:r>
            <a:r>
              <a:rPr lang="en-US" sz="1800" i="1" dirty="0">
                <a:effectLst/>
                <a:latin typeface="Arial" panose="020B0604020202020204" pitchFamily="34" charset="0"/>
              </a:rPr>
              <a:t> was thinking of!!</a:t>
            </a:r>
          </a:p>
          <a:p>
            <a:endParaRPr lang="en-US" sz="1800" i="1" dirty="0">
              <a:effectLst/>
              <a:latin typeface="Arial" panose="020B0604020202020204" pitchFamily="34" charset="0"/>
            </a:endParaRPr>
          </a:p>
          <a:p>
            <a:r>
              <a:rPr lang="en-US" dirty="0">
                <a:effectLst/>
              </a:rPr>
              <a:t>pg6,7 - another potential method for evacuation via multiple agents is to have agents find groups of evacuees and attempt to shepherd them away from danger, however this becomes very difficult to do reliably due to the potential variability in the </a:t>
            </a:r>
            <a:r>
              <a:rPr lang="en-US" dirty="0" err="1">
                <a:effectLst/>
              </a:rPr>
              <a:t>evrionment</a:t>
            </a:r>
            <a:r>
              <a:rPr lang="en-US" dirty="0">
                <a:effectLst/>
              </a:rPr>
              <a:t> leading to a robot doing unexpected things and the overall complexity of the task. its also possible to combine the two methods (serving as passive waypoints at first before switching modes to shepherd people away from danger) but this has the same pitfalls as shepherding while also introducing the inter-agent coordination problem of mode switching</a:t>
            </a:r>
          </a:p>
          <a:p>
            <a:endParaRPr lang="en-US" dirty="0">
              <a:effectLst/>
            </a:endParaRPr>
          </a:p>
          <a:p>
            <a:r>
              <a:rPr lang="en-US" dirty="0">
                <a:effectLst/>
              </a:rPr>
              <a:t>finds that using robots as authoritative actors when evacuation is necessary gives good results in terms of getting people out but struggles to deal with larger builds, shifting environments and many people</a:t>
            </a:r>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29</a:t>
            </a:fld>
            <a:endParaRPr lang="en-US"/>
          </a:p>
        </p:txBody>
      </p:sp>
    </p:spTree>
    <p:extLst>
      <p:ext uri="{BB962C8B-B14F-4D97-AF65-F5344CB8AC3E}">
        <p14:creationId xmlns:p14="http://schemas.microsoft.com/office/powerpoint/2010/main" val="104087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30</a:t>
            </a:fld>
            <a:endParaRPr lang="en-US"/>
          </a:p>
        </p:txBody>
      </p:sp>
    </p:spTree>
    <p:extLst>
      <p:ext uri="{BB962C8B-B14F-4D97-AF65-F5344CB8AC3E}">
        <p14:creationId xmlns:p14="http://schemas.microsoft.com/office/powerpoint/2010/main" val="39852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31</a:t>
            </a:fld>
            <a:endParaRPr lang="en-US"/>
          </a:p>
        </p:txBody>
      </p:sp>
    </p:spTree>
    <p:extLst>
      <p:ext uri="{BB962C8B-B14F-4D97-AF65-F5344CB8AC3E}">
        <p14:creationId xmlns:p14="http://schemas.microsoft.com/office/powerpoint/2010/main" val="4223812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32</a:t>
            </a:fld>
            <a:endParaRPr lang="en-US"/>
          </a:p>
        </p:txBody>
      </p:sp>
    </p:spTree>
    <p:extLst>
      <p:ext uri="{BB962C8B-B14F-4D97-AF65-F5344CB8AC3E}">
        <p14:creationId xmlns:p14="http://schemas.microsoft.com/office/powerpoint/2010/main" val="2146571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33</a:t>
            </a:fld>
            <a:endParaRPr lang="en-US"/>
          </a:p>
        </p:txBody>
      </p:sp>
    </p:spTree>
    <p:extLst>
      <p:ext uri="{BB962C8B-B14F-4D97-AF65-F5344CB8AC3E}">
        <p14:creationId xmlns:p14="http://schemas.microsoft.com/office/powerpoint/2010/main" val="2617276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CTDE enables agents to train by taking the information of every agent into account while DTDE does not</a:t>
            </a:r>
          </a:p>
          <a:p>
            <a:r>
              <a:rPr lang="en-US" dirty="0"/>
              <a:t>DTDE leads to an environment which looks nonstationary from the perspective of a single agent, degrading its ability to learn from interaction but enabling online learning – for real world implementation real world learning is incredibly important</a:t>
            </a:r>
          </a:p>
          <a:p>
            <a:r>
              <a:rPr lang="en-US" dirty="0"/>
              <a:t>This </a:t>
            </a:r>
            <a:r>
              <a:rPr lang="en-US" dirty="0" err="1"/>
              <a:t>nonstationarity</a:t>
            </a:r>
            <a:r>
              <a:rPr lang="en-US" dirty="0"/>
              <a:t> can, in some cases, lead to models learning more complicated (And thus harder to interpret) policies</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34</a:t>
            </a:fld>
            <a:endParaRPr lang="en-US"/>
          </a:p>
        </p:txBody>
      </p:sp>
    </p:spTree>
    <p:extLst>
      <p:ext uri="{BB962C8B-B14F-4D97-AF65-F5344CB8AC3E}">
        <p14:creationId xmlns:p14="http://schemas.microsoft.com/office/powerpoint/2010/main" val="154342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there are two main approached to solving MA coordination problems:</a:t>
            </a:r>
          </a:p>
          <a:p>
            <a:r>
              <a:rPr lang="en-US" dirty="0"/>
              <a:t>-Expert Designed, Model Based Controllers which use system dynamics to derive control laws that generate the desired behavior</a:t>
            </a:r>
          </a:p>
          <a:p>
            <a:r>
              <a:rPr lang="en-US" dirty="0"/>
              <a:t>-Data Driven Multi-Agent Reinforcement Learning, where the agents learn how to achieve a certain goal through interactions with their environments. This approach typically makes use of Deep Reinforcement Learning, a concept we’ll discuss more later</a:t>
            </a:r>
          </a:p>
          <a:p>
            <a:endParaRPr lang="en-US" dirty="0"/>
          </a:p>
          <a:p>
            <a:r>
              <a:rPr lang="en-US" dirty="0"/>
              <a:t>Remove lower half and get a nice picture?</a:t>
            </a:r>
          </a:p>
          <a:p>
            <a:r>
              <a:rPr lang="en-US" dirty="0"/>
              <a:t>There are other major considerations to this process like the degree to which centralized processing is used to aid the system or heterogeneity of agents, but these end up </a:t>
            </a:r>
          </a:p>
          <a:p>
            <a:endParaRPr lang="en-US" dirty="0"/>
          </a:p>
          <a:p>
            <a:endParaRPr lang="en-US" dirty="0"/>
          </a:p>
          <a:p>
            <a:r>
              <a:rPr lang="en-US" dirty="0"/>
              <a:t>Explain DRL here and say we don’t have time to go much into depth – uses ANNs to solve problems involving high dimensional data with complicated rules governing outputs, its great for solving complex problems because it requires comparatively little engineering of its features but the high dimensionality of the network and sheer number of operations involved make it difficult to interpret</a:t>
            </a:r>
          </a:p>
        </p:txBody>
      </p:sp>
      <p:sp>
        <p:nvSpPr>
          <p:cNvPr id="4" name="Slide Number Placeholder 3"/>
          <p:cNvSpPr>
            <a:spLocks noGrp="1"/>
          </p:cNvSpPr>
          <p:nvPr>
            <p:ph type="sldNum" sz="quarter" idx="5"/>
          </p:nvPr>
        </p:nvSpPr>
        <p:spPr/>
        <p:txBody>
          <a:bodyPr/>
          <a:lstStyle/>
          <a:p>
            <a:fld id="{AA2CDDB9-978F-E046-8E19-F4605FEBBF46}" type="slidenum">
              <a:rPr lang="en-US" smtClean="0"/>
              <a:pPr/>
              <a:t>4</a:t>
            </a:fld>
            <a:endParaRPr lang="en-US"/>
          </a:p>
        </p:txBody>
      </p:sp>
    </p:spTree>
    <p:extLst>
      <p:ext uri="{BB962C8B-B14F-4D97-AF65-F5344CB8AC3E}">
        <p14:creationId xmlns:p14="http://schemas.microsoft.com/office/powerpoint/2010/main" val="354367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 want to touch on is traditionally designed model based controllers. </a:t>
            </a:r>
          </a:p>
          <a:p>
            <a:r>
              <a:rPr lang="en-US" dirty="0"/>
              <a:t>As mentioned before, these rely on modeling system dynamics in an attempt to derive a control law – there are many approaches to this but one of the main focuses as of late has been on constraint driven optimal control where desired behaviors are posed as system constraints</a:t>
            </a:r>
          </a:p>
          <a:p>
            <a:r>
              <a:rPr lang="en-US" dirty="0"/>
              <a:t>This is an approach which been validated on a number of scenarios, from collision free navigation via Barrier Functions and Predator Avoidance to Vehicle Platooning on highways</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5</a:t>
            </a:fld>
            <a:endParaRPr lang="en-US"/>
          </a:p>
        </p:txBody>
      </p:sp>
    </p:spTree>
    <p:extLst>
      <p:ext uri="{BB962C8B-B14F-4D97-AF65-F5344CB8AC3E}">
        <p14:creationId xmlns:p14="http://schemas.microsoft.com/office/powerpoint/2010/main" val="307913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their 2017 paper Wang et al define a safe subset of the joint agent state space and use Control Barrier Functions to ensure all agents stay within this safe set for all future time – this control method is then verified to prevent collision between agents when implemented with specially designed breaking constraints during a simulation of agents trying to cross a circular workspace - a setup which is deliberately meant to cause collisions between agents</a:t>
            </a:r>
          </a:p>
          <a:p>
            <a:endParaRPr lang="en-US" dirty="0"/>
          </a:p>
          <a:p>
            <a:r>
              <a:rPr lang="en-US" dirty="0"/>
              <a:t>See sec 4 for relevant </a:t>
            </a:r>
            <a:r>
              <a:rPr lang="en-US" dirty="0" err="1"/>
              <a:t>eqns</a:t>
            </a:r>
            <a:r>
              <a:rPr lang="en-US" dirty="0"/>
              <a:t> to include</a:t>
            </a:r>
          </a:p>
        </p:txBody>
      </p:sp>
      <p:sp>
        <p:nvSpPr>
          <p:cNvPr id="4" name="Slide Number Placeholder 3"/>
          <p:cNvSpPr>
            <a:spLocks noGrp="1"/>
          </p:cNvSpPr>
          <p:nvPr>
            <p:ph type="sldNum" sz="quarter" idx="5"/>
          </p:nvPr>
        </p:nvSpPr>
        <p:spPr/>
        <p:txBody>
          <a:bodyPr/>
          <a:lstStyle/>
          <a:p>
            <a:fld id="{AA2CDDB9-978F-E046-8E19-F4605FEBBF46}" type="slidenum">
              <a:rPr lang="en-US" smtClean="0"/>
              <a:pPr/>
              <a:t>6</a:t>
            </a:fld>
            <a:endParaRPr lang="en-US"/>
          </a:p>
        </p:txBody>
      </p:sp>
    </p:spTree>
    <p:extLst>
      <p:ext uri="{BB962C8B-B14F-4D97-AF65-F5344CB8AC3E}">
        <p14:creationId xmlns:p14="http://schemas.microsoft.com/office/powerpoint/2010/main" val="80420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t>
            </a:r>
            <a:r>
              <a:rPr lang="en-US" dirty="0" err="1"/>
              <a:t>Malikopolous</a:t>
            </a:r>
            <a:r>
              <a:rPr lang="en-US" dirty="0"/>
              <a:t> et al demonstrate the emergence of flocking behavior from a constraint driven optimal control algorithm. </a:t>
            </a:r>
            <a:r>
              <a:rPr lang="en-US" dirty="0" err="1"/>
              <a:t>Whats</a:t>
            </a:r>
            <a:r>
              <a:rPr lang="en-US" dirty="0"/>
              <a:t> interesting about this approach is that flocking behavior is never explicitly defined by a control law; instead emerging from the activation of different constraints as system state changes – this approach allows for the permissible action spaces of agents to be far larger than they would otherwise be if all constraints were always active, easing computation of the controls</a:t>
            </a:r>
          </a:p>
        </p:txBody>
      </p:sp>
      <p:sp>
        <p:nvSpPr>
          <p:cNvPr id="4" name="Slide Number Placeholder 3"/>
          <p:cNvSpPr>
            <a:spLocks noGrp="1"/>
          </p:cNvSpPr>
          <p:nvPr>
            <p:ph type="sldNum" sz="quarter" idx="5"/>
          </p:nvPr>
        </p:nvSpPr>
        <p:spPr/>
        <p:txBody>
          <a:bodyPr/>
          <a:lstStyle/>
          <a:p>
            <a:fld id="{AA2CDDB9-978F-E046-8E19-F4605FEBBF46}" type="slidenum">
              <a:rPr lang="en-US" smtClean="0"/>
              <a:pPr/>
              <a:t>7</a:t>
            </a:fld>
            <a:endParaRPr lang="en-US"/>
          </a:p>
        </p:txBody>
      </p:sp>
    </p:spTree>
    <p:extLst>
      <p:ext uri="{BB962C8B-B14F-4D97-AF65-F5344CB8AC3E}">
        <p14:creationId xmlns:p14="http://schemas.microsoft.com/office/powerpoint/2010/main" val="19841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main approach we’ll look at it Multi-Agent Reinforcement Learning (MARL)</a:t>
            </a:r>
          </a:p>
          <a:p>
            <a:r>
              <a:rPr lang="en-US" dirty="0"/>
              <a:t>This is a particularly rich subfield of Reinforcement Learning which has seen an explosion of interest in the past few years, with implementations using and combining many different RL frameworks</a:t>
            </a:r>
          </a:p>
          <a:p>
            <a:endParaRPr lang="en-US" dirty="0"/>
          </a:p>
          <a:p>
            <a:r>
              <a:rPr lang="en-US" dirty="0"/>
              <a:t>Remove the 2</a:t>
            </a:r>
            <a:r>
              <a:rPr lang="en-US" baseline="30000" dirty="0"/>
              <a:t>nd</a:t>
            </a:r>
            <a:r>
              <a:rPr lang="en-US" dirty="0"/>
              <a:t> part and get a picture?</a:t>
            </a:r>
          </a:p>
        </p:txBody>
      </p:sp>
      <p:sp>
        <p:nvSpPr>
          <p:cNvPr id="4" name="Slide Number Placeholder 3"/>
          <p:cNvSpPr>
            <a:spLocks noGrp="1"/>
          </p:cNvSpPr>
          <p:nvPr>
            <p:ph type="sldNum" sz="quarter" idx="5"/>
          </p:nvPr>
        </p:nvSpPr>
        <p:spPr/>
        <p:txBody>
          <a:bodyPr/>
          <a:lstStyle/>
          <a:p>
            <a:fld id="{AA2CDDB9-978F-E046-8E19-F4605FEBBF46}" type="slidenum">
              <a:rPr lang="en-US" smtClean="0"/>
              <a:pPr/>
              <a:t>8</a:t>
            </a:fld>
            <a:endParaRPr lang="en-US"/>
          </a:p>
        </p:txBody>
      </p:sp>
    </p:spTree>
    <p:extLst>
      <p:ext uri="{BB962C8B-B14F-4D97-AF65-F5344CB8AC3E}">
        <p14:creationId xmlns:p14="http://schemas.microsoft.com/office/powerpoint/2010/main" val="72757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 method has stood out amongst the rest – Graph Neural Networks. Approaches based on GNNs have repeatedly been demonstrated to have incredibly desirable qualities for the control of MA systems, but what are they exactly?</a:t>
            </a:r>
          </a:p>
          <a:p>
            <a:endParaRPr lang="en-US" dirty="0"/>
          </a:p>
          <a:p>
            <a:r>
              <a:rPr lang="en-US" dirty="0"/>
              <a:t>Backup slide exists for extra considerations</a:t>
            </a:r>
          </a:p>
        </p:txBody>
      </p:sp>
      <p:sp>
        <p:nvSpPr>
          <p:cNvPr id="4" name="Slide Number Placeholder 3"/>
          <p:cNvSpPr>
            <a:spLocks noGrp="1"/>
          </p:cNvSpPr>
          <p:nvPr>
            <p:ph type="sldNum" sz="quarter" idx="5"/>
          </p:nvPr>
        </p:nvSpPr>
        <p:spPr/>
        <p:txBody>
          <a:bodyPr/>
          <a:lstStyle/>
          <a:p>
            <a:fld id="{AA2CDDB9-978F-E046-8E19-F4605FEBBF46}" type="slidenum">
              <a:rPr lang="en-US" smtClean="0"/>
              <a:pPr/>
              <a:t>9</a:t>
            </a:fld>
            <a:endParaRPr lang="en-US"/>
          </a:p>
        </p:txBody>
      </p:sp>
    </p:spTree>
    <p:extLst>
      <p:ext uri="{BB962C8B-B14F-4D97-AF65-F5344CB8AC3E}">
        <p14:creationId xmlns:p14="http://schemas.microsoft.com/office/powerpoint/2010/main" val="103894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discuss what a Graph is – these aren’t the type of graphs you’re familiar with from [school/MATLAB], but rather ways of capturing information and relationships. For our purposes, we can define a graph as a set G of vertices V corresponding to each agent and a set of edges E storing relational information. Both edges and nodes are capable of having feature vectors, which are just ways of associating certain types of data to them.</a:t>
            </a:r>
          </a:p>
          <a:p>
            <a:r>
              <a:rPr lang="en-US" dirty="0"/>
              <a:t>Below, we can see an example of translating a MA system into a graph. N this case every agent is capable of communication with every other agent, so every node is connected, which isn’t necessarily true for every system. </a:t>
            </a:r>
          </a:p>
        </p:txBody>
      </p:sp>
      <p:sp>
        <p:nvSpPr>
          <p:cNvPr id="4" name="Slide Number Placeholder 3"/>
          <p:cNvSpPr>
            <a:spLocks noGrp="1"/>
          </p:cNvSpPr>
          <p:nvPr>
            <p:ph type="sldNum" sz="quarter" idx="5"/>
          </p:nvPr>
        </p:nvSpPr>
        <p:spPr/>
        <p:txBody>
          <a:bodyPr/>
          <a:lstStyle/>
          <a:p>
            <a:fld id="{AA2CDDB9-978F-E046-8E19-F4605FEBBF46}" type="slidenum">
              <a:rPr lang="en-US" smtClean="0"/>
              <a:pPr/>
              <a:t>10</a:t>
            </a:fld>
            <a:endParaRPr lang="en-US"/>
          </a:p>
        </p:txBody>
      </p:sp>
    </p:spTree>
    <p:extLst>
      <p:ext uri="{BB962C8B-B14F-4D97-AF65-F5344CB8AC3E}">
        <p14:creationId xmlns:p14="http://schemas.microsoft.com/office/powerpoint/2010/main" val="130583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3F5A-D3BA-8847-9F68-007DFDCCBAC4}"/>
              </a:ext>
            </a:extLst>
          </p:cNvPr>
          <p:cNvSpPr>
            <a:spLocks noGrp="1"/>
          </p:cNvSpPr>
          <p:nvPr>
            <p:ph type="ctrTitle" hasCustomPrompt="1"/>
          </p:nvPr>
        </p:nvSpPr>
        <p:spPr>
          <a:xfrm>
            <a:off x="838200" y="672662"/>
            <a:ext cx="10754710" cy="2754696"/>
          </a:xfrm>
        </p:spPr>
        <p:txBody>
          <a:bodyPr anchor="b"/>
          <a:lstStyle>
            <a:lvl1pPr algn="ctr">
              <a:defRPr sz="6000"/>
            </a:lvl1pPr>
          </a:lstStyle>
          <a:p>
            <a:r>
              <a:rPr lang="en-US" dirty="0"/>
              <a:t>Click to edit </a:t>
            </a:r>
            <a:br>
              <a:rPr lang="en-US" dirty="0"/>
            </a:br>
            <a:r>
              <a:rPr lang="en-US" dirty="0"/>
              <a:t>presentation title</a:t>
            </a:r>
          </a:p>
        </p:txBody>
      </p:sp>
      <p:sp>
        <p:nvSpPr>
          <p:cNvPr id="3" name="Subtitle 2">
            <a:extLst>
              <a:ext uri="{FF2B5EF4-FFF2-40B4-BE49-F238E27FC236}">
                <a16:creationId xmlns:a16="http://schemas.microsoft.com/office/drawing/2014/main" id="{6EE1791E-F1B1-F442-BD80-1027D505EB08}"/>
              </a:ext>
            </a:extLst>
          </p:cNvPr>
          <p:cNvSpPr>
            <a:spLocks noGrp="1"/>
          </p:cNvSpPr>
          <p:nvPr>
            <p:ph type="subTitle" idx="1" hasCustomPrompt="1"/>
          </p:nvPr>
        </p:nvSpPr>
        <p:spPr>
          <a:xfrm>
            <a:off x="838200" y="3654043"/>
            <a:ext cx="10754710" cy="15001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11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CD43-6FEF-3C4B-947A-2F4B26CB9841}"/>
              </a:ext>
            </a:extLst>
          </p:cNvPr>
          <p:cNvSpPr>
            <a:spLocks noGrp="1"/>
          </p:cNvSpPr>
          <p:nvPr>
            <p:ph type="title" hasCustomPrompt="1"/>
          </p:nvPr>
        </p:nvSpPr>
        <p:spPr/>
        <p:txBody>
          <a:bodyPr/>
          <a:lstStyle>
            <a:lvl1pPr>
              <a:defRPr/>
            </a:lvl1pPr>
          </a:lstStyle>
          <a:p>
            <a:r>
              <a:rPr lang="en-US" dirty="0"/>
              <a:t>Click to edit department contact info slide title here</a:t>
            </a:r>
          </a:p>
        </p:txBody>
      </p:sp>
      <p:sp>
        <p:nvSpPr>
          <p:cNvPr id="5" name="Text Placeholder 4">
            <a:extLst>
              <a:ext uri="{FF2B5EF4-FFF2-40B4-BE49-F238E27FC236}">
                <a16:creationId xmlns:a16="http://schemas.microsoft.com/office/drawing/2014/main" id="{B48501E6-0927-9247-99B8-8820F650958C}"/>
              </a:ext>
            </a:extLst>
          </p:cNvPr>
          <p:cNvSpPr>
            <a:spLocks noGrp="1"/>
          </p:cNvSpPr>
          <p:nvPr>
            <p:ph type="body" sz="quarter" idx="11" hasCustomPrompt="1"/>
          </p:nvPr>
        </p:nvSpPr>
        <p:spPr>
          <a:xfrm>
            <a:off x="2396086" y="3416631"/>
            <a:ext cx="8957714" cy="482600"/>
          </a:xfrm>
        </p:spPr>
        <p:txBody>
          <a:bodyPr/>
          <a:lstStyle>
            <a:lvl1pPr marL="0" indent="0">
              <a:buNone/>
              <a:defRPr/>
            </a:lvl1pPr>
          </a:lstStyle>
          <a:p>
            <a:pPr lvl="0"/>
            <a:r>
              <a:rPr lang="en-US" dirty="0"/>
              <a:t>Add Department Twitter or delete icon</a:t>
            </a:r>
          </a:p>
        </p:txBody>
      </p:sp>
      <p:sp>
        <p:nvSpPr>
          <p:cNvPr id="6" name="Text Placeholder 4">
            <a:extLst>
              <a:ext uri="{FF2B5EF4-FFF2-40B4-BE49-F238E27FC236}">
                <a16:creationId xmlns:a16="http://schemas.microsoft.com/office/drawing/2014/main" id="{63F9D24D-0BFB-9B45-BD40-AD0C2A58CA51}"/>
              </a:ext>
            </a:extLst>
          </p:cNvPr>
          <p:cNvSpPr>
            <a:spLocks noGrp="1"/>
          </p:cNvSpPr>
          <p:nvPr>
            <p:ph type="body" sz="quarter" idx="12" hasCustomPrompt="1"/>
          </p:nvPr>
        </p:nvSpPr>
        <p:spPr>
          <a:xfrm>
            <a:off x="2396086" y="2680908"/>
            <a:ext cx="8957714" cy="482600"/>
          </a:xfrm>
        </p:spPr>
        <p:txBody>
          <a:bodyPr/>
          <a:lstStyle>
            <a:lvl1pPr marL="0" indent="0">
              <a:buNone/>
              <a:defRPr/>
            </a:lvl1pPr>
          </a:lstStyle>
          <a:p>
            <a:pPr lvl="0"/>
            <a:r>
              <a:rPr lang="en-US" dirty="0"/>
              <a:t>Add Department Facebook or delete icon</a:t>
            </a:r>
          </a:p>
        </p:txBody>
      </p:sp>
      <p:sp>
        <p:nvSpPr>
          <p:cNvPr id="7" name="Text Placeholder 4">
            <a:extLst>
              <a:ext uri="{FF2B5EF4-FFF2-40B4-BE49-F238E27FC236}">
                <a16:creationId xmlns:a16="http://schemas.microsoft.com/office/drawing/2014/main" id="{E1D1DFAA-856C-BD49-95ED-4428C1D99705}"/>
              </a:ext>
            </a:extLst>
          </p:cNvPr>
          <p:cNvSpPr>
            <a:spLocks noGrp="1"/>
          </p:cNvSpPr>
          <p:nvPr>
            <p:ph type="body" sz="quarter" idx="13" hasCustomPrompt="1"/>
          </p:nvPr>
        </p:nvSpPr>
        <p:spPr>
          <a:xfrm>
            <a:off x="2396086" y="4152354"/>
            <a:ext cx="8957714" cy="482600"/>
          </a:xfrm>
        </p:spPr>
        <p:txBody>
          <a:bodyPr/>
          <a:lstStyle>
            <a:lvl1pPr marL="0" indent="0">
              <a:buNone/>
              <a:defRPr/>
            </a:lvl1pPr>
          </a:lstStyle>
          <a:p>
            <a:pPr lvl="0"/>
            <a:r>
              <a:rPr lang="en-US" dirty="0"/>
              <a:t>Add Department Instagram or delete icon</a:t>
            </a:r>
          </a:p>
        </p:txBody>
      </p:sp>
      <p:sp>
        <p:nvSpPr>
          <p:cNvPr id="8" name="Text Placeholder 4">
            <a:extLst>
              <a:ext uri="{FF2B5EF4-FFF2-40B4-BE49-F238E27FC236}">
                <a16:creationId xmlns:a16="http://schemas.microsoft.com/office/drawing/2014/main" id="{9ED7F4D0-919F-C14C-A338-804F204F3F05}"/>
              </a:ext>
            </a:extLst>
          </p:cNvPr>
          <p:cNvSpPr>
            <a:spLocks noGrp="1"/>
          </p:cNvSpPr>
          <p:nvPr>
            <p:ph type="body" sz="quarter" idx="14" hasCustomPrompt="1"/>
          </p:nvPr>
        </p:nvSpPr>
        <p:spPr>
          <a:xfrm>
            <a:off x="2396086" y="4884304"/>
            <a:ext cx="8957714" cy="482600"/>
          </a:xfrm>
        </p:spPr>
        <p:txBody>
          <a:bodyPr/>
          <a:lstStyle>
            <a:lvl1pPr marL="0" indent="0">
              <a:buNone/>
              <a:defRPr/>
            </a:lvl1pPr>
          </a:lstStyle>
          <a:p>
            <a:pPr lvl="0"/>
            <a:r>
              <a:rPr lang="en-US" dirty="0"/>
              <a:t>Add Department </a:t>
            </a:r>
            <a:r>
              <a:rPr lang="en-US" dirty="0" err="1"/>
              <a:t>Youtube</a:t>
            </a:r>
            <a:r>
              <a:rPr lang="en-US" dirty="0"/>
              <a:t> or delete icon</a:t>
            </a:r>
          </a:p>
        </p:txBody>
      </p:sp>
      <p:sp>
        <p:nvSpPr>
          <p:cNvPr id="9" name="Text Placeholder 4">
            <a:extLst>
              <a:ext uri="{FF2B5EF4-FFF2-40B4-BE49-F238E27FC236}">
                <a16:creationId xmlns:a16="http://schemas.microsoft.com/office/drawing/2014/main" id="{018C4912-9759-7246-878B-2791CDE1756B}"/>
              </a:ext>
            </a:extLst>
          </p:cNvPr>
          <p:cNvSpPr>
            <a:spLocks noGrp="1"/>
          </p:cNvSpPr>
          <p:nvPr>
            <p:ph type="body" sz="quarter" idx="15" hasCustomPrompt="1"/>
          </p:nvPr>
        </p:nvSpPr>
        <p:spPr>
          <a:xfrm>
            <a:off x="2396086" y="1948958"/>
            <a:ext cx="8957714" cy="482600"/>
          </a:xfrm>
        </p:spPr>
        <p:txBody>
          <a:bodyPr/>
          <a:lstStyle>
            <a:lvl1pPr marL="0" indent="0">
              <a:buNone/>
              <a:defRPr/>
            </a:lvl1pPr>
          </a:lstStyle>
          <a:p>
            <a:pPr lvl="0"/>
            <a:r>
              <a:rPr lang="en-US" dirty="0"/>
              <a:t>Add Department website here</a:t>
            </a:r>
          </a:p>
        </p:txBody>
      </p:sp>
      <p:sp>
        <p:nvSpPr>
          <p:cNvPr id="11"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31570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Backgrou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1E80C-48C6-6449-9380-864FB8C5AC2A}"/>
              </a:ext>
            </a:extLst>
          </p:cNvPr>
          <p:cNvSpPr>
            <a:spLocks noGrp="1"/>
          </p:cNvSpPr>
          <p:nvPr>
            <p:ph type="ctrTitle" hasCustomPrompt="1"/>
          </p:nvPr>
        </p:nvSpPr>
        <p:spPr>
          <a:xfrm>
            <a:off x="838200" y="672662"/>
            <a:ext cx="10754710" cy="2754696"/>
          </a:xfrm>
        </p:spPr>
        <p:txBody>
          <a:bodyPr anchor="b"/>
          <a:lstStyle>
            <a:lvl1pPr algn="ctr">
              <a:defRPr sz="6000">
                <a:solidFill>
                  <a:schemeClr val="bg1"/>
                </a:solidFill>
              </a:defRPr>
            </a:lvl1pPr>
          </a:lstStyle>
          <a:p>
            <a:r>
              <a:rPr lang="en-US" dirty="0"/>
              <a:t>Click to edit </a:t>
            </a:r>
            <a:br>
              <a:rPr lang="en-US" dirty="0"/>
            </a:br>
            <a:r>
              <a:rPr lang="en-US" dirty="0"/>
              <a:t>presentation title</a:t>
            </a:r>
          </a:p>
        </p:txBody>
      </p:sp>
      <p:sp>
        <p:nvSpPr>
          <p:cNvPr id="7" name="Subtitle 2">
            <a:extLst>
              <a:ext uri="{FF2B5EF4-FFF2-40B4-BE49-F238E27FC236}">
                <a16:creationId xmlns:a16="http://schemas.microsoft.com/office/drawing/2014/main" id="{40EDD42D-C84C-1C41-927A-126C97A0B598}"/>
              </a:ext>
            </a:extLst>
          </p:cNvPr>
          <p:cNvSpPr>
            <a:spLocks noGrp="1"/>
          </p:cNvSpPr>
          <p:nvPr>
            <p:ph type="subTitle" idx="1" hasCustomPrompt="1"/>
          </p:nvPr>
        </p:nvSpPr>
        <p:spPr>
          <a:xfrm>
            <a:off x="838200" y="3654043"/>
            <a:ext cx="10754710" cy="15001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59110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Backgrou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C2C41-3D62-5E4B-9930-3AD9076086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en-US" dirty="0"/>
              <a:t>Click to edit slide title</a:t>
            </a:r>
          </a:p>
        </p:txBody>
      </p:sp>
      <p:sp>
        <p:nvSpPr>
          <p:cNvPr id="5" name="Content Placeholder 2">
            <a:extLst>
              <a:ext uri="{FF2B5EF4-FFF2-40B4-BE49-F238E27FC236}">
                <a16:creationId xmlns:a16="http://schemas.microsoft.com/office/drawing/2014/main" id="{16B0A240-713D-9242-9E6E-48BD299B0805}"/>
              </a:ext>
            </a:extLst>
          </p:cNvPr>
          <p:cNvSpPr>
            <a:spLocks noGrp="1"/>
          </p:cNvSpPr>
          <p:nvPr>
            <p:ph idx="1" hasCustomPrompt="1"/>
          </p:nvPr>
        </p:nvSpPr>
        <p:spPr>
          <a:xfrm>
            <a:off x="838200" y="1825625"/>
            <a:ext cx="10515600" cy="3723837"/>
          </a:xfrm>
        </p:spPr>
        <p:txBody>
          <a:bodyPr/>
          <a:lstStyle>
            <a:lvl1pPr>
              <a:lnSpc>
                <a:spcPct val="100000"/>
              </a:lnSpc>
              <a:defRPr>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529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4238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ark Sch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60091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erospa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26511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erospa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715012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oengineer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51147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engineer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83588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B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5250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D87A-4AB4-3F49-84A6-5373C6001ACA}"/>
              </a:ext>
            </a:extLst>
          </p:cNvPr>
          <p:cNvSpPr>
            <a:spLocks noGrp="1"/>
          </p:cNvSpPr>
          <p:nvPr>
            <p:ph type="title" hasCustomPrompt="1"/>
          </p:nvPr>
        </p:nvSpPr>
        <p:spPr>
          <a:xfrm>
            <a:off x="831850" y="574621"/>
            <a:ext cx="10515600" cy="2852737"/>
          </a:xfrm>
        </p:spPr>
        <p:txBody>
          <a:bodyPr anchor="b"/>
          <a:lstStyle>
            <a:lvl1pPr>
              <a:defRPr sz="6000"/>
            </a:lvl1pPr>
          </a:lstStyle>
          <a:p>
            <a:r>
              <a:rPr lang="en-US" dirty="0"/>
              <a:t>Click to edit </a:t>
            </a:r>
            <a:br>
              <a:rPr lang="en-US" dirty="0"/>
            </a:br>
            <a:r>
              <a:rPr lang="en-US" dirty="0"/>
              <a:t>presentation title</a:t>
            </a:r>
          </a:p>
        </p:txBody>
      </p:sp>
      <p:sp>
        <p:nvSpPr>
          <p:cNvPr id="3" name="Text Placeholder 2">
            <a:extLst>
              <a:ext uri="{FF2B5EF4-FFF2-40B4-BE49-F238E27FC236}">
                <a16:creationId xmlns:a16="http://schemas.microsoft.com/office/drawing/2014/main" id="{43AF5081-A59A-894E-B0A6-638E58C33DAB}"/>
              </a:ext>
            </a:extLst>
          </p:cNvPr>
          <p:cNvSpPr>
            <a:spLocks noGrp="1"/>
          </p:cNvSpPr>
          <p:nvPr>
            <p:ph type="body" idx="1" hasCustomPrompt="1"/>
          </p:nvPr>
        </p:nvSpPr>
        <p:spPr>
          <a:xfrm>
            <a:off x="831850" y="365404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72119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B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2180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E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85707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E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9456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4887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11182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P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861083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P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3538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348344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16409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chanic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0952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E415-1D70-1A45-AAC3-0F82BCADE724}"/>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E6665EE4-2314-F940-A229-63C3D7C29AA0}"/>
              </a:ext>
            </a:extLst>
          </p:cNvPr>
          <p:cNvSpPr>
            <a:spLocks noGrp="1"/>
          </p:cNvSpPr>
          <p:nvPr>
            <p:ph idx="1" hasCustomPrompt="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9609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chanic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18218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S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22751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S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505973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Tech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78890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Tec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65135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T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040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68827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I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63699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I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9062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REAP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27798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4E6-3107-3846-9197-CA86B03AABF7}"/>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577EAA58-C5C7-0045-8EF4-ED6B09FB4C03}"/>
              </a:ext>
            </a:extLst>
          </p:cNvPr>
          <p:cNvSpPr>
            <a:spLocks noGrp="1"/>
          </p:cNvSpPr>
          <p:nvPr>
            <p:ph sz="half" idx="1" hasCustomPrompt="1"/>
          </p:nvPr>
        </p:nvSpPr>
        <p:spPr>
          <a:xfrm>
            <a:off x="838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6385E51-FB58-4F45-B87D-63B92B9FC0D7}"/>
              </a:ext>
            </a:extLst>
          </p:cNvPr>
          <p:cNvSpPr>
            <a:spLocks noGrp="1"/>
          </p:cNvSpPr>
          <p:nvPr>
            <p:ph sz="half" idx="2" hasCustomPrompt="1"/>
          </p:nvPr>
        </p:nvSpPr>
        <p:spPr>
          <a:xfrm>
            <a:off x="6172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6146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REA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767440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schell Institu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87235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schell Institu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2626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C79E-1D6E-0340-8FD9-780A22946A18}"/>
              </a:ext>
            </a:extLst>
          </p:cNvPr>
          <p:cNvSpPr>
            <a:spLocks noGrp="1"/>
          </p:cNvSpPr>
          <p:nvPr>
            <p:ph type="title" hasCustomPrompt="1"/>
          </p:nvPr>
        </p:nvSpPr>
        <p:spPr>
          <a:xfrm>
            <a:off x="839788" y="365125"/>
            <a:ext cx="10515600" cy="1325563"/>
          </a:xfrm>
        </p:spPr>
        <p:txBody>
          <a:bodyPr anchor="b"/>
          <a:lstStyle/>
          <a:p>
            <a:r>
              <a:rPr lang="en-US" dirty="0"/>
              <a:t>Click to edit slide title</a:t>
            </a:r>
          </a:p>
        </p:txBody>
      </p:sp>
      <p:sp>
        <p:nvSpPr>
          <p:cNvPr id="3" name="Text Placeholder 2">
            <a:extLst>
              <a:ext uri="{FF2B5EF4-FFF2-40B4-BE49-F238E27FC236}">
                <a16:creationId xmlns:a16="http://schemas.microsoft.com/office/drawing/2014/main" id="{0C40FC09-50C2-C74C-9244-2E536E7D904A}"/>
              </a:ext>
            </a:extLst>
          </p:cNvPr>
          <p:cNvSpPr>
            <a:spLocks noGrp="1"/>
          </p:cNvSpPr>
          <p:nvPr>
            <p:ph type="body" idx="1" hasCustomPrompt="1"/>
          </p:nvPr>
        </p:nvSpPr>
        <p:spPr>
          <a:xfrm>
            <a:off x="839788" y="1681163"/>
            <a:ext cx="5157787"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4" name="Content Placeholder 3">
            <a:extLst>
              <a:ext uri="{FF2B5EF4-FFF2-40B4-BE49-F238E27FC236}">
                <a16:creationId xmlns:a16="http://schemas.microsoft.com/office/drawing/2014/main" id="{0FCA063A-30A1-364E-8BDC-FDB4282C9186}"/>
              </a:ext>
            </a:extLst>
          </p:cNvPr>
          <p:cNvSpPr>
            <a:spLocks noGrp="1"/>
          </p:cNvSpPr>
          <p:nvPr>
            <p:ph sz="half" idx="2" hasCustomPrompt="1"/>
          </p:nvPr>
        </p:nvSpPr>
        <p:spPr>
          <a:xfrm>
            <a:off x="839788" y="2505075"/>
            <a:ext cx="5157787"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06274F-15B8-8548-BD59-8A79AAB518D6}"/>
              </a:ext>
            </a:extLst>
          </p:cNvPr>
          <p:cNvSpPr>
            <a:spLocks noGrp="1"/>
          </p:cNvSpPr>
          <p:nvPr>
            <p:ph type="body" sz="quarter" idx="3" hasCustomPrompt="1"/>
          </p:nvPr>
        </p:nvSpPr>
        <p:spPr>
          <a:xfrm>
            <a:off x="6172200" y="1681163"/>
            <a:ext cx="5183188"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6" name="Content Placeholder 5">
            <a:extLst>
              <a:ext uri="{FF2B5EF4-FFF2-40B4-BE49-F238E27FC236}">
                <a16:creationId xmlns:a16="http://schemas.microsoft.com/office/drawing/2014/main" id="{16AA3524-88E1-BB45-9062-DF4B908A2986}"/>
              </a:ext>
            </a:extLst>
          </p:cNvPr>
          <p:cNvSpPr>
            <a:spLocks noGrp="1"/>
          </p:cNvSpPr>
          <p:nvPr>
            <p:ph sz="quarter" idx="4" hasCustomPrompt="1"/>
          </p:nvPr>
        </p:nvSpPr>
        <p:spPr>
          <a:xfrm>
            <a:off x="6172200" y="2505075"/>
            <a:ext cx="5183188"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10"/>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401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B172-CA27-7540-A742-3EFFD3715824}"/>
              </a:ext>
            </a:extLst>
          </p:cNvPr>
          <p:cNvSpPr>
            <a:spLocks noGrp="1"/>
          </p:cNvSpPr>
          <p:nvPr>
            <p:ph type="title" hasCustomPrompt="1"/>
          </p:nvPr>
        </p:nvSpPr>
        <p:spPr/>
        <p:txBody>
          <a:bodyPr/>
          <a:lstStyle/>
          <a:p>
            <a:r>
              <a:rPr lang="en-US" dirty="0"/>
              <a:t>Click to edit slide title</a:t>
            </a:r>
          </a:p>
        </p:txBody>
      </p:sp>
      <p:sp>
        <p:nvSpPr>
          <p:cNvPr id="4"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747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F021-7697-A642-861D-A90D498C47BC}"/>
              </a:ext>
            </a:extLst>
          </p:cNvPr>
          <p:cNvSpPr>
            <a:spLocks noGrp="1"/>
          </p:cNvSpPr>
          <p:nvPr>
            <p:ph type="title" hasCustomPrompt="1"/>
          </p:nvPr>
        </p:nvSpPr>
        <p:spPr>
          <a:xfrm>
            <a:off x="838200" y="457200"/>
            <a:ext cx="3932237" cy="1003738"/>
          </a:xfrm>
        </p:spPr>
        <p:txBody>
          <a:bodyPr anchor="b"/>
          <a:lstStyle>
            <a:lvl1pPr>
              <a:defRPr sz="3200"/>
            </a:lvl1pPr>
          </a:lstStyle>
          <a:p>
            <a:r>
              <a:rPr lang="en-US" dirty="0"/>
              <a:t>Click to edit slide title here</a:t>
            </a:r>
          </a:p>
        </p:txBody>
      </p:sp>
      <p:sp>
        <p:nvSpPr>
          <p:cNvPr id="3" name="Content Placeholder 2">
            <a:extLst>
              <a:ext uri="{FF2B5EF4-FFF2-40B4-BE49-F238E27FC236}">
                <a16:creationId xmlns:a16="http://schemas.microsoft.com/office/drawing/2014/main" id="{D01789AD-A9C8-8041-87C6-C420904F5433}"/>
              </a:ext>
            </a:extLst>
          </p:cNvPr>
          <p:cNvSpPr>
            <a:spLocks noGrp="1"/>
          </p:cNvSpPr>
          <p:nvPr>
            <p:ph idx="1" hasCustomPrompt="1"/>
          </p:nvPr>
        </p:nvSpPr>
        <p:spPr>
          <a:xfrm>
            <a:off x="5183188" y="45720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FD0E60D1-1916-0A45-93FF-59F54202EAE4}"/>
              </a:ext>
            </a:extLst>
          </p:cNvPr>
          <p:cNvSpPr>
            <a:spLocks noGrp="1"/>
          </p:cNvSpPr>
          <p:nvPr>
            <p:ph type="body" sz="half" idx="1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59831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B781-07C4-3B4A-B015-DACE1998EF21}"/>
              </a:ext>
            </a:extLst>
          </p:cNvPr>
          <p:cNvSpPr>
            <a:spLocks noGrp="1"/>
          </p:cNvSpPr>
          <p:nvPr>
            <p:ph type="title" hasCustomPrompt="1"/>
          </p:nvPr>
        </p:nvSpPr>
        <p:spPr>
          <a:xfrm>
            <a:off x="839788" y="457200"/>
            <a:ext cx="3932237" cy="1003738"/>
          </a:xfrm>
        </p:spPr>
        <p:txBody>
          <a:bodyPr anchor="b"/>
          <a:lstStyle>
            <a:lvl1pPr>
              <a:defRPr sz="3200"/>
            </a:lvl1pPr>
          </a:lstStyle>
          <a:p>
            <a:r>
              <a:rPr lang="en-US" dirty="0"/>
              <a:t>Click to edit slide title here</a:t>
            </a:r>
          </a:p>
        </p:txBody>
      </p:sp>
      <p:sp>
        <p:nvSpPr>
          <p:cNvPr id="3" name="Picture Placeholder 2">
            <a:extLst>
              <a:ext uri="{FF2B5EF4-FFF2-40B4-BE49-F238E27FC236}">
                <a16:creationId xmlns:a16="http://schemas.microsoft.com/office/drawing/2014/main" id="{A1633B6E-6D8E-DC43-94C9-6D614DFC0D8C}"/>
              </a:ext>
            </a:extLst>
          </p:cNvPr>
          <p:cNvSpPr>
            <a:spLocks noGrp="1"/>
          </p:cNvSpPr>
          <p:nvPr>
            <p:ph type="pic" idx="1"/>
          </p:nvPr>
        </p:nvSpPr>
        <p:spPr>
          <a:xfrm>
            <a:off x="5183188" y="457200"/>
            <a:ext cx="6172200" cy="50081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D20B0B8-2606-EF4D-B56D-D1FFEA3BB326}"/>
              </a:ext>
            </a:extLst>
          </p:cNvPr>
          <p:cNvSpPr>
            <a:spLocks noGrp="1"/>
          </p:cNvSpPr>
          <p:nvPr>
            <p:ph type="body" sz="half" idx="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338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29433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D8C9-EB84-8844-A706-81E8D77575C8}"/>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CDE28-BCD7-8145-AA3F-41CBC87CBAD0}"/>
              </a:ext>
            </a:extLst>
          </p:cNvPr>
          <p:cNvSpPr>
            <a:spLocks noGrp="1"/>
          </p:cNvSpPr>
          <p:nvPr>
            <p:ph type="body" idx="1"/>
          </p:nvPr>
        </p:nvSpPr>
        <p:spPr>
          <a:xfrm>
            <a:off x="838200" y="1825625"/>
            <a:ext cx="10515600" cy="3723837"/>
          </a:xfrm>
          <a:prstGeom prst="rect">
            <a:avLst/>
          </a:prstGeom>
        </p:spPr>
        <p:txBody>
          <a:bodyPr vert="horz" lIns="91440" tIns="45720" rIns="91440" bIns="45720" rtlCol="0">
            <a:normAutofit/>
          </a:bodyPr>
          <a:lstStyle/>
          <a:p>
            <a:pPr lvl="0"/>
            <a:r>
              <a:rPr lang="en-US" dirty="0"/>
              <a:t>Edit Master text styles</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476067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6" r:id="rId7"/>
    <p:sldLayoutId id="2147483657" r:id="rId8"/>
    <p:sldLayoutId id="2147483655" r:id="rId9"/>
    <p:sldLayoutId id="2147483658" r:id="rId10"/>
    <p:sldLayoutId id="2147483667" r:id="rId11"/>
    <p:sldLayoutId id="2147483668" r:id="rId12"/>
    <p:sldLayoutId id="2147483678" r:id="rId13"/>
    <p:sldLayoutId id="2147483659" r:id="rId14"/>
    <p:sldLayoutId id="2147483669" r:id="rId15"/>
    <p:sldLayoutId id="2147483670" r:id="rId16"/>
    <p:sldLayoutId id="2147483660" r:id="rId17"/>
    <p:sldLayoutId id="2147483671" r:id="rId18"/>
    <p:sldLayoutId id="2147483661" r:id="rId19"/>
    <p:sldLayoutId id="2147483672" r:id="rId20"/>
    <p:sldLayoutId id="2147483662" r:id="rId21"/>
    <p:sldLayoutId id="2147483673" r:id="rId22"/>
    <p:sldLayoutId id="2147483663" r:id="rId23"/>
    <p:sldLayoutId id="2147483674" r:id="rId24"/>
    <p:sldLayoutId id="2147483664" r:id="rId25"/>
    <p:sldLayoutId id="2147483675" r:id="rId26"/>
    <p:sldLayoutId id="2147483665" r:id="rId27"/>
    <p:sldLayoutId id="2147483677" r:id="rId28"/>
    <p:sldLayoutId id="2147483666" r:id="rId29"/>
    <p:sldLayoutId id="2147483676"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35.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9.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slide" Target="slide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7F_E3FFC732.xml"/><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tinyurl.com/ABQERef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3.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D34B-9B90-9C44-97A5-C4520EC6D01A}"/>
              </a:ext>
            </a:extLst>
          </p:cNvPr>
          <p:cNvSpPr>
            <a:spLocks noGrp="1"/>
          </p:cNvSpPr>
          <p:nvPr>
            <p:ph type="ctrTitle"/>
          </p:nvPr>
        </p:nvSpPr>
        <p:spPr/>
        <p:txBody>
          <a:bodyPr/>
          <a:lstStyle/>
          <a:p>
            <a:r>
              <a:rPr lang="en-US" dirty="0"/>
              <a:t>Highly Interpretable Graph NNs for Real World Multi-Agent Systems</a:t>
            </a:r>
          </a:p>
        </p:txBody>
      </p:sp>
      <p:sp>
        <p:nvSpPr>
          <p:cNvPr id="3" name="Subtitle 2">
            <a:extLst>
              <a:ext uri="{FF2B5EF4-FFF2-40B4-BE49-F238E27FC236}">
                <a16:creationId xmlns:a16="http://schemas.microsoft.com/office/drawing/2014/main" id="{7D586522-E19D-9841-99F5-F4AF65CBB18B}"/>
              </a:ext>
            </a:extLst>
          </p:cNvPr>
          <p:cNvSpPr>
            <a:spLocks noGrp="1"/>
          </p:cNvSpPr>
          <p:nvPr>
            <p:ph type="subTitle" idx="1"/>
          </p:nvPr>
        </p:nvSpPr>
        <p:spPr/>
        <p:txBody>
          <a:bodyPr>
            <a:normAutofit fontScale="92500" lnSpcReduction="20000"/>
          </a:bodyPr>
          <a:lstStyle/>
          <a:p>
            <a:r>
              <a:rPr lang="en-US" dirty="0"/>
              <a:t>Alex Beyer</a:t>
            </a:r>
          </a:p>
          <a:p>
            <a:r>
              <a:rPr lang="en-US" dirty="0"/>
              <a:t>Department of Mechanical Engineering</a:t>
            </a:r>
          </a:p>
          <a:p>
            <a:r>
              <a:rPr lang="en-US" dirty="0"/>
              <a:t>University of Maryland</a:t>
            </a:r>
          </a:p>
          <a:p>
            <a:r>
              <a:rPr lang="en-US" dirty="0"/>
              <a:t>abeyer@umd.edu</a:t>
            </a:r>
          </a:p>
        </p:txBody>
      </p:sp>
      <p:sp>
        <p:nvSpPr>
          <p:cNvPr id="4" name="Footer Placeholder 3">
            <a:extLst>
              <a:ext uri="{FF2B5EF4-FFF2-40B4-BE49-F238E27FC236}">
                <a16:creationId xmlns:a16="http://schemas.microsoft.com/office/drawing/2014/main" id="{435300A8-9188-4643-8521-99F009CDA0C0}"/>
              </a:ext>
            </a:extLst>
          </p:cNvPr>
          <p:cNvSpPr>
            <a:spLocks noGrp="1"/>
          </p:cNvSpPr>
          <p:nvPr>
            <p:ph type="ftr" sz="quarter" idx="3"/>
          </p:nvPr>
        </p:nvSpPr>
        <p:spPr>
          <a:xfrm>
            <a:off x="838200" y="6230425"/>
            <a:ext cx="7315200" cy="365125"/>
          </a:xfrm>
        </p:spPr>
        <p:txBody>
          <a:bodyPr/>
          <a:lstStyle/>
          <a:p>
            <a:fld id="{84967C11-20DF-654D-A7FD-D310D00C0508}" type="slidenum">
              <a:rPr lang="en-US" smtClean="0">
                <a:solidFill>
                  <a:schemeClr val="bg1"/>
                </a:solidFill>
              </a:rPr>
              <a:pPr/>
              <a:t>1</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37269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Graphs and Graph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207496" cy="3723837"/>
              </a:xfrm>
            </p:spPr>
            <p:txBody>
              <a:bodyPr>
                <a:normAutofit/>
              </a:bodyPr>
              <a:lstStyle/>
              <a:p>
                <a:r>
                  <a:rPr lang="en-US" dirty="0"/>
                  <a:t>Let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r>
                  <a:rPr lang="en-US" dirty="0"/>
                  <a:t> where </a:t>
                </a:r>
                <a:r>
                  <a:rPr lang="en-US" i="1" dirty="0"/>
                  <a:t>V</a:t>
                </a:r>
                <a:r>
                  <a:rPr lang="en-US" dirty="0"/>
                  <a:t> is the set of nodes representing agents and </a:t>
                </a:r>
                <a:r>
                  <a:rPr lang="en-US" i="1" dirty="0"/>
                  <a:t>E </a:t>
                </a:r>
                <a:r>
                  <a:rPr lang="en-US" dirty="0"/>
                  <a:t>is the set of edges capturing relations between them</a:t>
                </a:r>
              </a:p>
              <a:p>
                <a:r>
                  <a:rPr lang="en-US" dirty="0"/>
                  <a:t>System information can be encoded as </a:t>
                </a:r>
                <a:r>
                  <a:rPr lang="en-US" i="1" dirty="0"/>
                  <a:t>node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n-US" b="0" i="1" smtClean="0">
                        <a:latin typeface="Cambria Math" panose="02040503050406030204" pitchFamily="18" charset="0"/>
                      </a:rPr>
                      <m:t>V</m:t>
                    </m:r>
                  </m:oMath>
                </a14:m>
                <a:r>
                  <a:rPr lang="en-US" dirty="0"/>
                  <a:t> or </a:t>
                </a:r>
                <a:r>
                  <a:rPr lang="en-US" i="1" dirty="0"/>
                  <a:t>edge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p>
            </p:txBody>
          </p:sp>
        </mc:Choice>
        <mc:Fallback xmlns="">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1207496" cy="3723837"/>
              </a:xfrm>
              <a:blipFill>
                <a:blip r:embed="rId4"/>
                <a:stretch>
                  <a:fillRect l="-979" t="-14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10</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5" name="Picture 4">
            <a:extLst>
              <a:ext uri="{FF2B5EF4-FFF2-40B4-BE49-F238E27FC236}">
                <a16:creationId xmlns:a16="http://schemas.microsoft.com/office/drawing/2014/main" id="{A9310EEA-2751-CC0F-2727-A0C17F8E94FC}"/>
              </a:ext>
            </a:extLst>
          </p:cNvPr>
          <p:cNvPicPr>
            <a:picLocks noChangeAspect="1"/>
          </p:cNvPicPr>
          <p:nvPr/>
        </p:nvPicPr>
        <p:blipFill>
          <a:blip r:embed="rId5"/>
          <a:stretch>
            <a:fillRect/>
          </a:stretch>
        </p:blipFill>
        <p:spPr>
          <a:xfrm>
            <a:off x="1679448" y="5450869"/>
            <a:ext cx="798094" cy="559638"/>
          </a:xfrm>
          <a:prstGeom prst="rect">
            <a:avLst/>
          </a:prstGeom>
        </p:spPr>
      </p:pic>
      <p:pic>
        <p:nvPicPr>
          <p:cNvPr id="6" name="Picture 5">
            <a:extLst>
              <a:ext uri="{FF2B5EF4-FFF2-40B4-BE49-F238E27FC236}">
                <a16:creationId xmlns:a16="http://schemas.microsoft.com/office/drawing/2014/main" id="{D0A7D004-DEC0-DF7C-871A-4692C56097B5}"/>
              </a:ext>
            </a:extLst>
          </p:cNvPr>
          <p:cNvPicPr>
            <a:picLocks noChangeAspect="1"/>
          </p:cNvPicPr>
          <p:nvPr/>
        </p:nvPicPr>
        <p:blipFill>
          <a:blip r:embed="rId5"/>
          <a:stretch>
            <a:fillRect/>
          </a:stretch>
        </p:blipFill>
        <p:spPr>
          <a:xfrm>
            <a:off x="2411369" y="4430186"/>
            <a:ext cx="798094" cy="559638"/>
          </a:xfrm>
          <a:prstGeom prst="rect">
            <a:avLst/>
          </a:prstGeom>
        </p:spPr>
      </p:pic>
      <p:pic>
        <p:nvPicPr>
          <p:cNvPr id="7" name="Picture 6">
            <a:extLst>
              <a:ext uri="{FF2B5EF4-FFF2-40B4-BE49-F238E27FC236}">
                <a16:creationId xmlns:a16="http://schemas.microsoft.com/office/drawing/2014/main" id="{F5E9E908-2187-66C3-8CC9-18960F42E8C9}"/>
              </a:ext>
            </a:extLst>
          </p:cNvPr>
          <p:cNvPicPr>
            <a:picLocks noChangeAspect="1"/>
          </p:cNvPicPr>
          <p:nvPr/>
        </p:nvPicPr>
        <p:blipFill>
          <a:blip r:embed="rId5"/>
          <a:stretch>
            <a:fillRect/>
          </a:stretch>
        </p:blipFill>
        <p:spPr>
          <a:xfrm>
            <a:off x="3608510" y="5171050"/>
            <a:ext cx="798094" cy="559638"/>
          </a:xfrm>
          <a:prstGeom prst="rect">
            <a:avLst/>
          </a:prstGeom>
        </p:spPr>
      </p:pic>
      <p:pic>
        <p:nvPicPr>
          <p:cNvPr id="8" name="Picture 7">
            <a:extLst>
              <a:ext uri="{FF2B5EF4-FFF2-40B4-BE49-F238E27FC236}">
                <a16:creationId xmlns:a16="http://schemas.microsoft.com/office/drawing/2014/main" id="{0866B278-30ED-63CD-BB15-67C49564EC6F}"/>
              </a:ext>
            </a:extLst>
          </p:cNvPr>
          <p:cNvPicPr>
            <a:picLocks noChangeAspect="1"/>
          </p:cNvPicPr>
          <p:nvPr/>
        </p:nvPicPr>
        <p:blipFill>
          <a:blip r:embed="rId5"/>
          <a:stretch>
            <a:fillRect/>
          </a:stretch>
        </p:blipFill>
        <p:spPr>
          <a:xfrm>
            <a:off x="3602493" y="4047412"/>
            <a:ext cx="798094" cy="559638"/>
          </a:xfrm>
          <a:prstGeom prst="rect">
            <a:avLst/>
          </a:prstGeom>
        </p:spPr>
      </p:pic>
      <p:sp>
        <p:nvSpPr>
          <p:cNvPr id="9" name="Arrow: Right 8">
            <a:extLst>
              <a:ext uri="{FF2B5EF4-FFF2-40B4-BE49-F238E27FC236}">
                <a16:creationId xmlns:a16="http://schemas.microsoft.com/office/drawing/2014/main" id="{DAEFDEE6-45FD-BF3E-E668-4EB1E9650332}"/>
              </a:ext>
            </a:extLst>
          </p:cNvPr>
          <p:cNvSpPr/>
          <p:nvPr/>
        </p:nvSpPr>
        <p:spPr>
          <a:xfrm>
            <a:off x="4876800" y="4815840"/>
            <a:ext cx="978408" cy="484632"/>
          </a:xfrm>
          <a:prstGeom prst="rightArrow">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FDABAA-0303-5076-DEE7-BCEFCCBE8731}"/>
              </a:ext>
            </a:extLst>
          </p:cNvPr>
          <p:cNvSpPr/>
          <p:nvPr/>
        </p:nvSpPr>
        <p:spPr>
          <a:xfrm>
            <a:off x="8369808" y="399864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7D6241F4-577A-DADA-D661-924CE8A94A79}"/>
              </a:ext>
            </a:extLst>
          </p:cNvPr>
          <p:cNvSpPr/>
          <p:nvPr/>
        </p:nvSpPr>
        <p:spPr>
          <a:xfrm>
            <a:off x="8369808" y="5348991"/>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309CD63B-9BD1-F270-7F36-6F1A6C2FFE42}"/>
              </a:ext>
            </a:extLst>
          </p:cNvPr>
          <p:cNvSpPr/>
          <p:nvPr/>
        </p:nvSpPr>
        <p:spPr>
          <a:xfrm>
            <a:off x="7047057" y="44164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8360A2CB-69C1-B77D-BF89-D6A398DB1607}"/>
              </a:ext>
            </a:extLst>
          </p:cNvPr>
          <p:cNvSpPr/>
          <p:nvPr/>
        </p:nvSpPr>
        <p:spPr>
          <a:xfrm>
            <a:off x="6327648" y="554946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Arrow Connector 14">
            <a:extLst>
              <a:ext uri="{FF2B5EF4-FFF2-40B4-BE49-F238E27FC236}">
                <a16:creationId xmlns:a16="http://schemas.microsoft.com/office/drawing/2014/main" id="{B1E400D0-0B53-F556-1606-FC8E247D0842}"/>
              </a:ext>
            </a:extLst>
          </p:cNvPr>
          <p:cNvCxnSpPr>
            <a:stCxn id="10" idx="4"/>
            <a:endCxn id="11" idx="0"/>
          </p:cNvCxnSpPr>
          <p:nvPr/>
        </p:nvCxnSpPr>
        <p:spPr>
          <a:xfrm>
            <a:off x="8607552" y="4483277"/>
            <a:ext cx="0" cy="86571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FF8DA9-3AF0-2C06-B0E8-3066CBDDB38A}"/>
              </a:ext>
            </a:extLst>
          </p:cNvPr>
          <p:cNvCxnSpPr>
            <a:cxnSpLocks/>
            <a:stCxn id="12" idx="7"/>
            <a:endCxn id="10" idx="2"/>
          </p:cNvCxnSpPr>
          <p:nvPr/>
        </p:nvCxnSpPr>
        <p:spPr>
          <a:xfrm flipV="1">
            <a:off x="7452911" y="4240961"/>
            <a:ext cx="916897" cy="24648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E994A1-E2C9-8676-40AB-2AF7A5AF8ABB}"/>
              </a:ext>
            </a:extLst>
          </p:cNvPr>
          <p:cNvCxnSpPr>
            <a:cxnSpLocks/>
            <a:stCxn id="13" idx="0"/>
            <a:endCxn id="12" idx="3"/>
          </p:cNvCxnSpPr>
          <p:nvPr/>
        </p:nvCxnSpPr>
        <p:spPr>
          <a:xfrm flipV="1">
            <a:off x="6565392" y="4830130"/>
            <a:ext cx="551299" cy="71933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46F15B-AC7B-2D17-F3C1-F2C3D1DAA1F3}"/>
              </a:ext>
            </a:extLst>
          </p:cNvPr>
          <p:cNvCxnSpPr>
            <a:cxnSpLocks/>
            <a:stCxn id="13" idx="6"/>
            <a:endCxn id="11" idx="2"/>
          </p:cNvCxnSpPr>
          <p:nvPr/>
        </p:nvCxnSpPr>
        <p:spPr>
          <a:xfrm flipV="1">
            <a:off x="6803136" y="5591308"/>
            <a:ext cx="1566672" cy="20047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9838F5-FA71-EFFE-AFFC-56B5ADB55C38}"/>
              </a:ext>
            </a:extLst>
          </p:cNvPr>
          <p:cNvCxnSpPr>
            <a:cxnSpLocks/>
            <a:stCxn id="13" idx="7"/>
            <a:endCxn id="10" idx="3"/>
          </p:cNvCxnSpPr>
          <p:nvPr/>
        </p:nvCxnSpPr>
        <p:spPr>
          <a:xfrm flipV="1">
            <a:off x="6733502" y="4412304"/>
            <a:ext cx="1705940" cy="120813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F1CE86-B9F1-2F38-D3FA-790A60DFF503}"/>
              </a:ext>
            </a:extLst>
          </p:cNvPr>
          <p:cNvCxnSpPr>
            <a:cxnSpLocks/>
            <a:stCxn id="12" idx="5"/>
            <a:endCxn id="11" idx="1"/>
          </p:cNvCxnSpPr>
          <p:nvPr/>
        </p:nvCxnSpPr>
        <p:spPr>
          <a:xfrm>
            <a:off x="7452911" y="4830130"/>
            <a:ext cx="986531" cy="58983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926497-1C6E-7584-C6C6-D21E35D60979}"/>
                  </a:ext>
                </a:extLst>
              </p:cNvPr>
              <p:cNvSpPr txBox="1"/>
              <p:nvPr/>
            </p:nvSpPr>
            <p:spPr>
              <a:xfrm>
                <a:off x="9286705" y="3987182"/>
                <a:ext cx="1799723" cy="335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={1,2,3,4}</m:t>
                      </m:r>
                    </m:oMath>
                  </m:oMathPara>
                </a14:m>
                <a:endParaRPr lang="en-US" sz="2400" dirty="0"/>
              </a:p>
            </p:txBody>
          </p:sp>
        </mc:Choice>
        <mc:Fallback xmlns="">
          <p:sp>
            <p:nvSpPr>
              <p:cNvPr id="32" name="TextBox 31">
                <a:extLst>
                  <a:ext uri="{FF2B5EF4-FFF2-40B4-BE49-F238E27FC236}">
                    <a16:creationId xmlns:a16="http://schemas.microsoft.com/office/drawing/2014/main" id="{7F926497-1C6E-7584-C6C6-D21E35D60979}"/>
                  </a:ext>
                </a:extLst>
              </p:cNvPr>
              <p:cNvSpPr txBox="1">
                <a:spLocks noRot="1" noChangeAspect="1" noMove="1" noResize="1" noEditPoints="1" noAdjustHandles="1" noChangeArrowheads="1" noChangeShapeType="1" noTextEdit="1"/>
              </p:cNvSpPr>
              <p:nvPr/>
            </p:nvSpPr>
            <p:spPr>
              <a:xfrm>
                <a:off x="9286705" y="3987182"/>
                <a:ext cx="1799723" cy="335756"/>
              </a:xfrm>
              <a:prstGeom prst="rect">
                <a:avLst/>
              </a:prstGeom>
              <a:blipFill>
                <a:blip r:embed="rId6"/>
                <a:stretch>
                  <a:fillRect l="-2703" r="-5068" b="-5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02C80E-A5E7-F6A7-DC95-D53FCC2B3312}"/>
                  </a:ext>
                </a:extLst>
              </p:cNvPr>
              <p:cNvSpPr txBox="1"/>
              <p:nvPr/>
            </p:nvSpPr>
            <p:spPr>
              <a:xfrm>
                <a:off x="8862331" y="4416470"/>
                <a:ext cx="3075714" cy="738664"/>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1,4</m:t>
                        </m:r>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r>
                  <a:rPr lang="en-US" sz="2400" b="0" dirty="0"/>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2,4</m:t>
                        </m:r>
                      </m:e>
                    </m:d>
                    <m:r>
                      <a:rPr lang="en-US" sz="2400" b="0" i="1" smtClean="0">
                        <a:latin typeface="Cambria Math" panose="02040503050406030204" pitchFamily="18" charset="0"/>
                      </a:rPr>
                      <m:t>,(3,4)</m:t>
                    </m:r>
                  </m:oMath>
                </a14:m>
                <a:r>
                  <a:rPr lang="en-US" sz="2400" dirty="0"/>
                  <a:t>}</a:t>
                </a:r>
              </a:p>
            </p:txBody>
          </p:sp>
        </mc:Choice>
        <mc:Fallback xmlns="">
          <p:sp>
            <p:nvSpPr>
              <p:cNvPr id="33" name="TextBox 32">
                <a:extLst>
                  <a:ext uri="{FF2B5EF4-FFF2-40B4-BE49-F238E27FC236}">
                    <a16:creationId xmlns:a16="http://schemas.microsoft.com/office/drawing/2014/main" id="{C902C80E-A5E7-F6A7-DC95-D53FCC2B3312}"/>
                  </a:ext>
                </a:extLst>
              </p:cNvPr>
              <p:cNvSpPr txBox="1">
                <a:spLocks noRot="1" noChangeAspect="1" noMove="1" noResize="1" noEditPoints="1" noAdjustHandles="1" noChangeArrowheads="1" noChangeShapeType="1" noTextEdit="1"/>
              </p:cNvSpPr>
              <p:nvPr/>
            </p:nvSpPr>
            <p:spPr>
              <a:xfrm>
                <a:off x="8862331" y="4416470"/>
                <a:ext cx="3075714" cy="738664"/>
              </a:xfrm>
              <a:prstGeom prst="rect">
                <a:avLst/>
              </a:prstGeom>
              <a:blipFill>
                <a:blip r:embed="rId7"/>
                <a:stretch>
                  <a:fillRect l="-3571" r="-4960" b="-2377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CDF9F715-66AA-6BA9-CF2A-A23328FF4EC1}"/>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Tree>
    <p:extLst>
      <p:ext uri="{BB962C8B-B14F-4D97-AF65-F5344CB8AC3E}">
        <p14:creationId xmlns:p14="http://schemas.microsoft.com/office/powerpoint/2010/main" val="358330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0515600" cy="3723837"/>
              </a:xfrm>
            </p:spPr>
            <p:txBody>
              <a:bodyPr>
                <a:normAutofit lnSpcReduction="10000"/>
              </a:bodyPr>
              <a:lstStyle/>
              <a:p>
                <a:r>
                  <a:rPr lang="en-US" dirty="0"/>
                  <a:t>Message Passing Neural Networks (MPNNs) are one common structure for these networks</a:t>
                </a:r>
              </a:p>
              <a:p>
                <a:pPr lvl="1"/>
                <a:r>
                  <a:rPr lang="en-US" i="1" dirty="0"/>
                  <a:t>Nodes</a:t>
                </a:r>
                <a:r>
                  <a:rPr lang="en-US" dirty="0"/>
                  <a:t> can pass </a:t>
                </a:r>
                <a:r>
                  <a:rPr lang="en-US" i="1" dirty="0"/>
                  <a:t>messages</a:t>
                </a:r>
                <a:r>
                  <a:rPr lang="en-US" dirty="0"/>
                  <a:t> to other</a:t>
                </a:r>
                <a:r>
                  <a:rPr lang="en-US" i="1" dirty="0"/>
                  <a:t> nodes</a:t>
                </a:r>
                <a:r>
                  <a:rPr lang="en-US" dirty="0"/>
                  <a:t> within their </a:t>
                </a:r>
                <a:r>
                  <a:rPr lang="en-US" i="1" dirty="0"/>
                  <a:t>neighborhood </a:t>
                </a:r>
                <a:r>
                  <a:rPr lang="en-US" dirty="0"/>
                  <a:t>with a single update being expressed as</a:t>
                </a:r>
              </a:p>
              <a:p>
                <a:pPr lvl="1"/>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𝜙</m:t>
                    </m:r>
                  </m:oMath>
                </a14:m>
                <a:r>
                  <a:rPr lang="en-US" dirty="0"/>
                  <a:t> and </a:t>
                </a:r>
                <a14:m>
                  <m:oMath xmlns:m="http://schemas.openxmlformats.org/officeDocument/2006/math">
                    <m:r>
                      <a:rPr lang="en-US" b="0" i="1" smtClean="0">
                        <a:latin typeface="Cambria Math" panose="02040503050406030204" pitchFamily="18" charset="0"/>
                      </a:rPr>
                      <m:t>𝜓</m:t>
                    </m:r>
                  </m:oMath>
                </a14:m>
                <a:r>
                  <a:rPr lang="en-US" dirty="0"/>
                  <a:t> are the </a:t>
                </a:r>
                <a:r>
                  <a:rPr lang="en-US" i="1" dirty="0"/>
                  <a:t>update </a:t>
                </a:r>
                <a:r>
                  <a:rPr lang="en-US" dirty="0"/>
                  <a:t>and </a:t>
                </a:r>
                <a:r>
                  <a:rPr lang="en-US" i="1" dirty="0"/>
                  <a:t>message</a:t>
                </a:r>
                <a:r>
                  <a:rPr lang="en-US" dirty="0"/>
                  <a:t> functions</a:t>
                </a:r>
              </a:p>
              <a:p>
                <a:pPr lvl="1"/>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 </m:t>
                        </m:r>
                      </m:e>
                    </m:nary>
                  </m:oMath>
                </a14:m>
                <a:r>
                  <a:rPr lang="en-US" dirty="0"/>
                  <a:t>is an </a:t>
                </a:r>
                <a:r>
                  <a:rPr lang="en-US" i="1" dirty="0"/>
                  <a:t>aggregation operator</a:t>
                </a:r>
                <a:r>
                  <a:rPr lang="en-US" dirty="0"/>
                  <a:t> acting on </a:t>
                </a:r>
                <a:r>
                  <a:rPr lang="en-US" i="1" dirty="0"/>
                  <a:t>neighborhood n</a:t>
                </a:r>
              </a:p>
              <a:p>
                <a:pPr lvl="2"/>
                <a:r>
                  <a:rPr lang="en-US" dirty="0"/>
                  <a:t>For MA systems this operator is usually related to agents </a:t>
                </a:r>
                <a:r>
                  <a:rPr lang="en-US" i="1" dirty="0"/>
                  <a:t>action spaces</a:t>
                </a:r>
              </a:p>
            </p:txBody>
          </p:sp>
        </mc:Choice>
        <mc:Fallback xmlns="">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0515600" cy="3723837"/>
              </a:xfrm>
              <a:blipFill>
                <a:blip r:embed="rId3"/>
                <a:stretch>
                  <a:fillRect l="-1043" t="-2619" b="-4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11</a:t>
            </a:fld>
            <a:r>
              <a:rPr lang="en-US" dirty="0">
                <a:solidFill>
                  <a:schemeClr val="bg1"/>
                </a:solidFill>
              </a:rPr>
              <a:t>   |   </a:t>
            </a:r>
            <a:r>
              <a:rPr lang="en-US" b="1" dirty="0">
                <a:solidFill>
                  <a:schemeClr val="bg1"/>
                </a:solidFill>
              </a:rPr>
              <a:t>eng.umd.edu</a:t>
            </a:r>
            <a:endParaRPr lang="en-US" dirty="0">
              <a:solidFill>
                <a:schemeClr val="bg1"/>
              </a:solidFil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18A4CF9-77FC-0856-F44D-C4B46009ED8F}"/>
                  </a:ext>
                </a:extLst>
              </p:cNvPr>
              <p:cNvSpPr txBox="1"/>
              <p:nvPr/>
            </p:nvSpPr>
            <p:spPr>
              <a:xfrm>
                <a:off x="3533555" y="3392992"/>
                <a:ext cx="5553700" cy="739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d>
                            </m:e>
                          </m:nary>
                        </m:e>
                      </m:d>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𝐸</m:t>
                      </m:r>
                    </m:oMath>
                  </m:oMathPara>
                </a14:m>
                <a:endParaRPr lang="en-US" dirty="0"/>
              </a:p>
            </p:txBody>
          </p:sp>
        </mc:Choice>
        <mc:Fallback>
          <p:sp>
            <p:nvSpPr>
              <p:cNvPr id="5" name="TextBox 4">
                <a:extLst>
                  <a:ext uri="{FF2B5EF4-FFF2-40B4-BE49-F238E27FC236}">
                    <a16:creationId xmlns:a16="http://schemas.microsoft.com/office/drawing/2014/main" id="{F18A4CF9-77FC-0856-F44D-C4B46009ED8F}"/>
                  </a:ext>
                </a:extLst>
              </p:cNvPr>
              <p:cNvSpPr txBox="1">
                <a:spLocks noRot="1" noChangeAspect="1" noMove="1" noResize="1" noEditPoints="1" noAdjustHandles="1" noChangeArrowheads="1" noChangeShapeType="1" noTextEdit="1"/>
              </p:cNvSpPr>
              <p:nvPr/>
            </p:nvSpPr>
            <p:spPr>
              <a:xfrm>
                <a:off x="3533555" y="3392992"/>
                <a:ext cx="5553700" cy="739177"/>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8D82550-C2E5-FBE6-58D0-6B5F2E69CDF2}"/>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
        <p:nvSpPr>
          <p:cNvPr id="10" name="Oval 9">
            <a:extLst>
              <a:ext uri="{FF2B5EF4-FFF2-40B4-BE49-F238E27FC236}">
                <a16:creationId xmlns:a16="http://schemas.microsoft.com/office/drawing/2014/main" id="{13BAC62E-799B-E4A9-AD31-FF442AB0EC57}"/>
              </a:ext>
            </a:extLst>
          </p:cNvPr>
          <p:cNvSpPr/>
          <p:nvPr/>
        </p:nvSpPr>
        <p:spPr>
          <a:xfrm>
            <a:off x="11027668" y="361279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CC292B40-030F-4D06-4DB0-4DE8C4BA1695}"/>
              </a:ext>
            </a:extLst>
          </p:cNvPr>
          <p:cNvSpPr/>
          <p:nvPr/>
        </p:nvSpPr>
        <p:spPr>
          <a:xfrm>
            <a:off x="10812987" y="430283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169D10C8-E340-D516-EACF-0A378052DAB9}"/>
              </a:ext>
            </a:extLst>
          </p:cNvPr>
          <p:cNvSpPr/>
          <p:nvPr/>
        </p:nvSpPr>
        <p:spPr>
          <a:xfrm>
            <a:off x="10312395" y="3599078"/>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E119CFEB-BFC1-F1A1-4EEE-A32B0FF6F82E}"/>
              </a:ext>
            </a:extLst>
          </p:cNvPr>
          <p:cNvSpPr/>
          <p:nvPr/>
        </p:nvSpPr>
        <p:spPr>
          <a:xfrm>
            <a:off x="10082698" y="4336213"/>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4" name="Straight Arrow Connector 13">
            <a:extLst>
              <a:ext uri="{FF2B5EF4-FFF2-40B4-BE49-F238E27FC236}">
                <a16:creationId xmlns:a16="http://schemas.microsoft.com/office/drawing/2014/main" id="{D1ED320E-8DF0-DCED-A5A8-71A675910D6F}"/>
              </a:ext>
            </a:extLst>
          </p:cNvPr>
          <p:cNvCxnSpPr>
            <a:stCxn id="10" idx="4"/>
            <a:endCxn id="11" idx="0"/>
          </p:cNvCxnSpPr>
          <p:nvPr/>
        </p:nvCxnSpPr>
        <p:spPr>
          <a:xfrm flipH="1">
            <a:off x="11050731" y="4097427"/>
            <a:ext cx="214681" cy="20540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C2FAAD-5167-568D-EC8C-E45703A43BB4}"/>
              </a:ext>
            </a:extLst>
          </p:cNvPr>
          <p:cNvCxnSpPr>
            <a:cxnSpLocks/>
            <a:stCxn id="12" idx="7"/>
            <a:endCxn id="10" idx="2"/>
          </p:cNvCxnSpPr>
          <p:nvPr/>
        </p:nvCxnSpPr>
        <p:spPr>
          <a:xfrm>
            <a:off x="10718249" y="3670051"/>
            <a:ext cx="309419" cy="18506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C4303E-0DDC-ADBA-823E-DF87ABE06E1D}"/>
              </a:ext>
            </a:extLst>
          </p:cNvPr>
          <p:cNvCxnSpPr>
            <a:cxnSpLocks/>
            <a:stCxn id="13" idx="0"/>
            <a:endCxn id="12" idx="3"/>
          </p:cNvCxnSpPr>
          <p:nvPr/>
        </p:nvCxnSpPr>
        <p:spPr>
          <a:xfrm flipV="1">
            <a:off x="10320442" y="4012738"/>
            <a:ext cx="61587" cy="32347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A54080-4B0E-A6A2-0BDC-C03B295C1839}"/>
              </a:ext>
            </a:extLst>
          </p:cNvPr>
          <p:cNvCxnSpPr>
            <a:cxnSpLocks/>
            <a:stCxn id="13" idx="6"/>
            <a:endCxn id="11" idx="2"/>
          </p:cNvCxnSpPr>
          <p:nvPr/>
        </p:nvCxnSpPr>
        <p:spPr>
          <a:xfrm flipV="1">
            <a:off x="10558186" y="4545149"/>
            <a:ext cx="254801" cy="3338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66688A-7BAB-2787-216E-60C3BC9B92D1}"/>
              </a:ext>
            </a:extLst>
          </p:cNvPr>
          <p:cNvCxnSpPr>
            <a:cxnSpLocks/>
            <a:stCxn id="12" idx="5"/>
            <a:endCxn id="11" idx="1"/>
          </p:cNvCxnSpPr>
          <p:nvPr/>
        </p:nvCxnSpPr>
        <p:spPr>
          <a:xfrm>
            <a:off x="10718249" y="4012738"/>
            <a:ext cx="164372" cy="361067"/>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43FC8D1-07E0-B5E7-48C8-C2879CA4F1C2}"/>
              </a:ext>
            </a:extLst>
          </p:cNvPr>
          <p:cNvSpPr/>
          <p:nvPr/>
        </p:nvSpPr>
        <p:spPr>
          <a:xfrm>
            <a:off x="11591544" y="4502468"/>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3" name="Straight Arrow Connector 32">
            <a:extLst>
              <a:ext uri="{FF2B5EF4-FFF2-40B4-BE49-F238E27FC236}">
                <a16:creationId xmlns:a16="http://schemas.microsoft.com/office/drawing/2014/main" id="{162DA034-418E-072A-F7CE-10781B94C897}"/>
              </a:ext>
            </a:extLst>
          </p:cNvPr>
          <p:cNvCxnSpPr>
            <a:cxnSpLocks/>
            <a:stCxn id="10" idx="6"/>
            <a:endCxn id="32" idx="1"/>
          </p:cNvCxnSpPr>
          <p:nvPr/>
        </p:nvCxnSpPr>
        <p:spPr>
          <a:xfrm>
            <a:off x="11503156" y="3855111"/>
            <a:ext cx="158022" cy="71833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3F3E3E1-B08F-9D00-0073-905946405E68}"/>
              </a:ext>
            </a:extLst>
          </p:cNvPr>
          <p:cNvSpPr/>
          <p:nvPr/>
        </p:nvSpPr>
        <p:spPr>
          <a:xfrm>
            <a:off x="10082698" y="3585196"/>
            <a:ext cx="1420458" cy="123565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9592742-4FE1-4E34-C120-F1F28C0ECA11}"/>
                  </a:ext>
                </a:extLst>
              </p:cNvPr>
              <p:cNvSpPr txBox="1"/>
              <p:nvPr/>
            </p:nvSpPr>
            <p:spPr>
              <a:xfrm>
                <a:off x="9921402" y="3228506"/>
                <a:ext cx="1941044" cy="369332"/>
              </a:xfrm>
              <a:prstGeom prst="rect">
                <a:avLst/>
              </a:prstGeom>
              <a:noFill/>
            </p:spPr>
            <p:txBody>
              <a:bodyPr wrap="none" rtlCol="0">
                <a:spAutoFit/>
              </a:bodyPr>
              <a:lstStyle/>
              <a:p>
                <a:r>
                  <a:rPr lang="en-US" i="1" dirty="0"/>
                  <a:t>Neighborhood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endParaRPr lang="en-US" i="1" dirty="0"/>
              </a:p>
            </p:txBody>
          </p:sp>
        </mc:Choice>
        <mc:Fallback xmlns="">
          <p:sp>
            <p:nvSpPr>
              <p:cNvPr id="69" name="TextBox 68">
                <a:extLst>
                  <a:ext uri="{FF2B5EF4-FFF2-40B4-BE49-F238E27FC236}">
                    <a16:creationId xmlns:a16="http://schemas.microsoft.com/office/drawing/2014/main" id="{C9592742-4FE1-4E34-C120-F1F28C0ECA11}"/>
                  </a:ext>
                </a:extLst>
              </p:cNvPr>
              <p:cNvSpPr txBox="1">
                <a:spLocks noRot="1" noChangeAspect="1" noMove="1" noResize="1" noEditPoints="1" noAdjustHandles="1" noChangeArrowheads="1" noChangeShapeType="1" noTextEdit="1"/>
              </p:cNvSpPr>
              <p:nvPr/>
            </p:nvSpPr>
            <p:spPr>
              <a:xfrm>
                <a:off x="9921402" y="3228506"/>
                <a:ext cx="1941044" cy="369332"/>
              </a:xfrm>
              <a:prstGeom prst="rect">
                <a:avLst/>
              </a:prstGeom>
              <a:blipFill>
                <a:blip r:embed="rId6"/>
                <a:stretch>
                  <a:fillRect l="-2830" t="-11667" b="-25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4BE97DF-7912-E32D-5BAA-96D7924E5F5E}"/>
              </a:ext>
            </a:extLst>
          </p:cNvPr>
          <p:cNvCxnSpPr>
            <a:cxnSpLocks/>
            <a:stCxn id="11" idx="6"/>
            <a:endCxn id="32" idx="2"/>
          </p:cNvCxnSpPr>
          <p:nvPr/>
        </p:nvCxnSpPr>
        <p:spPr>
          <a:xfrm>
            <a:off x="11288475" y="4545149"/>
            <a:ext cx="303069" cy="199636"/>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04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Decentralized GNN based Exploration[</a:t>
            </a:r>
            <a:r>
              <a:rPr lang="en-US" dirty="0">
                <a:hlinkClick r:id="rId3" action="ppaction://hlinksldjump"/>
              </a:rPr>
              <a:t>5</a:t>
            </a:r>
            <a:r>
              <a:rPr lang="en-US" dirty="0"/>
              <a:t>]</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8277461" cy="3723837"/>
          </a:xfrm>
        </p:spPr>
        <p:txBody>
          <a:bodyPr>
            <a:normAutofit/>
          </a:bodyPr>
          <a:lstStyle/>
          <a:p>
            <a:r>
              <a:rPr lang="en-US" dirty="0"/>
              <a:t>Achieves scalable communication schemes via Graph Attention Networks (GATs)</a:t>
            </a:r>
          </a:p>
          <a:p>
            <a:pPr lvl="1"/>
            <a:r>
              <a:rPr lang="en-US" dirty="0"/>
              <a:t>Uses GNNs to teach the model what information to base decisions off as a function of agent spacing and relevancy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12</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3074" name="Picture 2">
            <a:extLst>
              <a:ext uri="{FF2B5EF4-FFF2-40B4-BE49-F238E27FC236}">
                <a16:creationId xmlns:a16="http://schemas.microsoft.com/office/drawing/2014/main" id="{8F9340C4-14B1-1414-F754-CA1D72FA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661" y="1493785"/>
            <a:ext cx="3076339" cy="4387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EAD3A00-3F38-A7FB-7F7F-5D847603F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97358"/>
            <a:ext cx="3019661" cy="238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5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Vs. 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Both methods have advantages</a:t>
            </a:r>
          </a:p>
          <a:p>
            <a:pPr lvl="1"/>
            <a:r>
              <a:rPr lang="en-US" dirty="0"/>
              <a:t>Both are highly </a:t>
            </a:r>
            <a:r>
              <a:rPr lang="en-US" i="1" dirty="0"/>
              <a:t>performant </a:t>
            </a:r>
            <a:r>
              <a:rPr lang="en-US" dirty="0"/>
              <a:t>and can be </a:t>
            </a:r>
            <a:r>
              <a:rPr lang="en-US" i="1" dirty="0"/>
              <a:t>fault tolerant</a:t>
            </a:r>
          </a:p>
          <a:p>
            <a:pPr lvl="1"/>
            <a:r>
              <a:rPr lang="en-US" dirty="0"/>
              <a:t>Model-Based Control is readily </a:t>
            </a:r>
            <a:r>
              <a:rPr lang="en-US" i="1" dirty="0"/>
              <a:t>interpretable</a:t>
            </a:r>
            <a:endParaRPr lang="en-US" dirty="0"/>
          </a:p>
          <a:p>
            <a:pPr lvl="1"/>
            <a:r>
              <a:rPr lang="en-US" dirty="0"/>
              <a:t>MARL is highly </a:t>
            </a:r>
            <a:r>
              <a:rPr lang="en-US" i="1" dirty="0"/>
              <a:t>extensible </a:t>
            </a:r>
            <a:r>
              <a:rPr lang="en-US" dirty="0"/>
              <a:t>and </a:t>
            </a:r>
            <a:r>
              <a:rPr lang="en-US" i="1" dirty="0"/>
              <a:t>transferable</a:t>
            </a:r>
          </a:p>
          <a:p>
            <a:r>
              <a:rPr lang="en-US" dirty="0"/>
              <a:t>And roadblocks to implementation</a:t>
            </a:r>
          </a:p>
          <a:p>
            <a:pPr lvl="1"/>
            <a:r>
              <a:rPr lang="en-US" dirty="0"/>
              <a:t>Classical control design makes </a:t>
            </a:r>
            <a:r>
              <a:rPr lang="en-US" i="1" dirty="0"/>
              <a:t>extensibility </a:t>
            </a:r>
            <a:r>
              <a:rPr lang="en-US" dirty="0"/>
              <a:t>and </a:t>
            </a:r>
            <a:r>
              <a:rPr lang="en-US" i="1" dirty="0"/>
              <a:t>transferability</a:t>
            </a:r>
            <a:r>
              <a:rPr lang="en-US" dirty="0"/>
              <a:t> difficult; changing system dynamics or constraints means rederiving controls</a:t>
            </a:r>
          </a:p>
          <a:p>
            <a:pPr lvl="1"/>
            <a:r>
              <a:rPr lang="en-US" dirty="0"/>
              <a:t>The use of DRL for MARL makes </a:t>
            </a:r>
            <a:r>
              <a:rPr lang="en-US" i="1" dirty="0"/>
              <a:t>interpretability </a:t>
            </a:r>
            <a:r>
              <a:rPr lang="en-US" dirty="0"/>
              <a:t>difficult, but this is a very active research area[</a:t>
            </a:r>
            <a:r>
              <a:rPr lang="en-US" dirty="0">
                <a:hlinkClick r:id="rId3" action="ppaction://hlinksldjump"/>
              </a:rPr>
              <a:t>5</a:t>
            </a:r>
            <a:r>
              <a:rPr lang="en-US" dirty="0"/>
              <a:t>,6,7,8,11]</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13</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98383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Dimensions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14</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a:t>
            </a:r>
            <a:r>
              <a:rPr lang="en-US" dirty="0">
                <a:hlinkClick r:id="rId3" action="ppaction://hlinksldjump"/>
              </a:rPr>
              <a:t>11</a:t>
            </a:r>
            <a:r>
              <a:rPr lang="en-US" dirty="0"/>
              <a:t>]</a:t>
            </a:r>
          </a:p>
        </p:txBody>
      </p:sp>
      <p:sp>
        <p:nvSpPr>
          <p:cNvPr id="10" name="Content Placeholder 9">
            <a:extLst>
              <a:ext uri="{FF2B5EF4-FFF2-40B4-BE49-F238E27FC236}">
                <a16:creationId xmlns:a16="http://schemas.microsoft.com/office/drawing/2014/main" id="{824D916A-10AA-D97E-8815-4993B1B46DBD}"/>
              </a:ext>
            </a:extLst>
          </p:cNvPr>
          <p:cNvSpPr>
            <a:spLocks noGrp="1"/>
          </p:cNvSpPr>
          <p:nvPr>
            <p:ph idx="1"/>
          </p:nvPr>
        </p:nvSpPr>
        <p:spPr>
          <a:xfrm>
            <a:off x="838199" y="1606169"/>
            <a:ext cx="11402877" cy="3723837"/>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Many metrics are difficult to quantify and there’s no definitive set!</a:t>
            </a:r>
          </a:p>
        </p:txBody>
      </p:sp>
      <p:graphicFrame>
        <p:nvGraphicFramePr>
          <p:cNvPr id="11" name="Table 5">
            <a:extLst>
              <a:ext uri="{FF2B5EF4-FFF2-40B4-BE49-F238E27FC236}">
                <a16:creationId xmlns:a16="http://schemas.microsoft.com/office/drawing/2014/main" id="{57CB2D9C-8F60-9765-412E-464FCA456D95}"/>
              </a:ext>
            </a:extLst>
          </p:cNvPr>
          <p:cNvGraphicFramePr>
            <a:graphicFrameLocks/>
          </p:cNvGraphicFramePr>
          <p:nvPr>
            <p:extLst>
              <p:ext uri="{D42A27DB-BD31-4B8C-83A1-F6EECF244321}">
                <p14:modId xmlns:p14="http://schemas.microsoft.com/office/powerpoint/2010/main" val="1919168285"/>
              </p:ext>
            </p:extLst>
          </p:nvPr>
        </p:nvGraphicFramePr>
        <p:xfrm>
          <a:off x="838200" y="1825624"/>
          <a:ext cx="10744200" cy="245986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Transparency</a:t>
                      </a:r>
                    </a:p>
                  </a:txBody>
                  <a:tcPr/>
                </a:tc>
                <a:tc>
                  <a:txBody>
                    <a:bodyPr/>
                    <a:lstStyle/>
                    <a:p>
                      <a:r>
                        <a:rPr lang="en-US" dirty="0"/>
                        <a:t>Choosing model representations which have well understood properties and intuitive representation of different features</a:t>
                      </a:r>
                    </a:p>
                  </a:txBody>
                  <a:tcPr/>
                </a:tc>
                <a:extLst>
                  <a:ext uri="{0D108BD9-81ED-4DB2-BD59-A6C34878D82A}">
                    <a16:rowId xmlns:a16="http://schemas.microsoft.com/office/drawing/2014/main" val="2240919053"/>
                  </a:ext>
                </a:extLst>
              </a:tr>
              <a:tr h="475488">
                <a:tc>
                  <a:txBody>
                    <a:bodyPr/>
                    <a:lstStyle/>
                    <a:p>
                      <a:r>
                        <a:rPr lang="en-US" dirty="0"/>
                        <a:t>Simulatability</a:t>
                      </a:r>
                    </a:p>
                  </a:txBody>
                  <a:tcPr/>
                </a:tc>
                <a:tc>
                  <a:txBody>
                    <a:bodyPr/>
                    <a:lstStyle/>
                    <a:p>
                      <a:r>
                        <a:rPr lang="en-US" dirty="0"/>
                        <a:t>The ability to break a model into subsystems with understandable inputs and outputs</a:t>
                      </a:r>
                    </a:p>
                  </a:txBody>
                  <a:tcPr/>
                </a:tc>
                <a:extLst>
                  <a:ext uri="{0D108BD9-81ED-4DB2-BD59-A6C34878D82A}">
                    <a16:rowId xmlns:a16="http://schemas.microsoft.com/office/drawing/2014/main" val="2396817136"/>
                  </a:ext>
                </a:extLst>
              </a:tr>
              <a:tr h="396240">
                <a:tc>
                  <a:txBody>
                    <a:bodyPr/>
                    <a:lstStyle/>
                    <a:p>
                      <a:r>
                        <a:rPr lang="en-US" dirty="0"/>
                        <a:t>Decomposability</a:t>
                      </a:r>
                    </a:p>
                  </a:txBody>
                  <a:tcPr/>
                </a:tc>
                <a:tc>
                  <a:txBody>
                    <a:bodyPr/>
                    <a:lstStyle/>
                    <a:p>
                      <a:r>
                        <a:rPr lang="en-US" dirty="0"/>
                        <a:t>Understanding the way model components process data</a:t>
                      </a:r>
                    </a:p>
                  </a:txBody>
                  <a:tcPr/>
                </a:tc>
                <a:extLst>
                  <a:ext uri="{0D108BD9-81ED-4DB2-BD59-A6C34878D82A}">
                    <a16:rowId xmlns:a16="http://schemas.microsoft.com/office/drawing/2014/main" val="3597577452"/>
                  </a:ext>
                </a:extLst>
              </a:tr>
              <a:tr h="402336">
                <a:tc>
                  <a:txBody>
                    <a:bodyPr/>
                    <a:lstStyle/>
                    <a:p>
                      <a:r>
                        <a:rPr lang="en-US" dirty="0"/>
                        <a:t>Consistency</a:t>
                      </a:r>
                    </a:p>
                  </a:txBody>
                  <a:tcPr/>
                </a:tc>
                <a:tc>
                  <a:txBody>
                    <a:bodyPr/>
                    <a:lstStyle/>
                    <a:p>
                      <a:r>
                        <a:rPr lang="en-US" dirty="0"/>
                        <a:t>Similar inputs should lead to similar outputs</a:t>
                      </a:r>
                    </a:p>
                  </a:txBody>
                  <a:tcPr/>
                </a:tc>
                <a:extLst>
                  <a:ext uri="{0D108BD9-81ED-4DB2-BD59-A6C34878D82A}">
                    <a16:rowId xmlns:a16="http://schemas.microsoft.com/office/drawing/2014/main" val="3641116705"/>
                  </a:ext>
                </a:extLst>
              </a:tr>
            </a:tbl>
          </a:graphicData>
        </a:graphic>
      </p:graphicFrame>
    </p:spTree>
    <p:extLst>
      <p:ext uri="{BB962C8B-B14F-4D97-AF65-F5344CB8AC3E}">
        <p14:creationId xmlns:p14="http://schemas.microsoft.com/office/powerpoint/2010/main" val="209496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Interpretability – State of the Art</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158728" cy="3723837"/>
          </a:xfrm>
        </p:spPr>
        <p:txBody>
          <a:bodyPr>
            <a:normAutofit/>
          </a:bodyPr>
          <a:lstStyle/>
          <a:p>
            <a:r>
              <a:rPr lang="en-US" dirty="0"/>
              <a:t>Many methods have been used such as</a:t>
            </a:r>
          </a:p>
          <a:p>
            <a:pPr lvl="1"/>
            <a:r>
              <a:rPr lang="en-US" dirty="0"/>
              <a:t>Imitation Learning of Proxy Models[12]</a:t>
            </a:r>
          </a:p>
          <a:p>
            <a:pPr lvl="1"/>
            <a:r>
              <a:rPr lang="en-US" dirty="0"/>
              <a:t>Example Based Explanations[5,</a:t>
            </a:r>
            <a:r>
              <a:rPr lang="en-US" dirty="0">
                <a:hlinkClick r:id="rId3" action="ppaction://hlinksldjump"/>
              </a:rPr>
              <a:t>11</a:t>
            </a:r>
            <a:r>
              <a:rPr lang="en-US" dirty="0"/>
              <a:t>]</a:t>
            </a:r>
          </a:p>
          <a:p>
            <a:pPr lvl="1"/>
            <a:r>
              <a:rPr lang="en-US" dirty="0"/>
              <a:t>Specific Model and Objective Design[6,</a:t>
            </a:r>
            <a:r>
              <a:rPr lang="en-US" dirty="0">
                <a:hlinkClick r:id="rId3" action="ppaction://hlinksldjump"/>
              </a:rPr>
              <a:t>11</a:t>
            </a:r>
            <a:r>
              <a:rPr lang="en-US" dirty="0"/>
              <a:t>]</a:t>
            </a:r>
          </a:p>
          <a:p>
            <a:r>
              <a:rPr lang="en-US" dirty="0"/>
              <a:t>GNNs offer two main advantages for Interpretability of MA Systems</a:t>
            </a:r>
          </a:p>
          <a:p>
            <a:pPr lvl="1"/>
            <a:r>
              <a:rPr lang="en-US" dirty="0"/>
              <a:t>Transparent Representations of Data[13]</a:t>
            </a:r>
          </a:p>
          <a:p>
            <a:pPr lvl="1"/>
            <a:r>
              <a:rPr lang="en-US" dirty="0"/>
              <a:t>Easy to Decentralize</a:t>
            </a:r>
            <a:r>
              <a:rPr lang="en-US" dirty="0">
                <a:hlinkClick r:id="rId4" action="ppaction://hlinksldjump"/>
              </a:rPr>
              <a:t>[14]</a:t>
            </a:r>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15</a:t>
            </a:fld>
            <a:r>
              <a:rPr lang="en-US" dirty="0">
                <a:solidFill>
                  <a:schemeClr val="bg1"/>
                </a:solidFill>
              </a:rPr>
              <a:t>   |   </a:t>
            </a:r>
            <a:r>
              <a:rPr lang="en-US" b="1" dirty="0">
                <a:solidFill>
                  <a:schemeClr val="bg1"/>
                </a:solidFill>
              </a:rPr>
              <a:t>eng.umd.edu</a:t>
            </a:r>
            <a:endParaRPr lang="en-US" dirty="0">
              <a:solidFill>
                <a:schemeClr val="bg1"/>
              </a:solidFill>
            </a:endParaRPr>
          </a:p>
        </p:txBody>
      </p:sp>
      <p:grpSp>
        <p:nvGrpSpPr>
          <p:cNvPr id="15" name="Group 14">
            <a:extLst>
              <a:ext uri="{FF2B5EF4-FFF2-40B4-BE49-F238E27FC236}">
                <a16:creationId xmlns:a16="http://schemas.microsoft.com/office/drawing/2014/main" id="{4FEEB556-CBA7-F62F-679F-DF6B16441EB9}"/>
              </a:ext>
            </a:extLst>
          </p:cNvPr>
          <p:cNvGrpSpPr/>
          <p:nvPr/>
        </p:nvGrpSpPr>
        <p:grpSpPr>
          <a:xfrm>
            <a:off x="5107635" y="4777260"/>
            <a:ext cx="1454480" cy="1132992"/>
            <a:chOff x="6327648" y="3998644"/>
            <a:chExt cx="2517648" cy="2035451"/>
          </a:xfrm>
        </p:grpSpPr>
        <p:sp>
          <p:nvSpPr>
            <p:cNvPr id="5" name="Oval 4">
              <a:extLst>
                <a:ext uri="{FF2B5EF4-FFF2-40B4-BE49-F238E27FC236}">
                  <a16:creationId xmlns:a16="http://schemas.microsoft.com/office/drawing/2014/main" id="{4D1EC6DF-CF75-7E93-B16D-4A6766D22077}"/>
                </a:ext>
              </a:extLst>
            </p:cNvPr>
            <p:cNvSpPr/>
            <p:nvPr/>
          </p:nvSpPr>
          <p:spPr>
            <a:xfrm>
              <a:off x="8369808" y="399864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47C28897-D3EC-DE7D-92A4-5CF6965E990D}"/>
                </a:ext>
              </a:extLst>
            </p:cNvPr>
            <p:cNvSpPr/>
            <p:nvPr/>
          </p:nvSpPr>
          <p:spPr>
            <a:xfrm>
              <a:off x="8369808" y="5348991"/>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a:extLst>
                <a:ext uri="{FF2B5EF4-FFF2-40B4-BE49-F238E27FC236}">
                  <a16:creationId xmlns:a16="http://schemas.microsoft.com/office/drawing/2014/main" id="{84859731-FA36-6069-2897-5F99C89B0143}"/>
                </a:ext>
              </a:extLst>
            </p:cNvPr>
            <p:cNvSpPr/>
            <p:nvPr/>
          </p:nvSpPr>
          <p:spPr>
            <a:xfrm>
              <a:off x="7047057" y="44164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B69A933-9C14-F154-644B-8D460947FACC}"/>
                </a:ext>
              </a:extLst>
            </p:cNvPr>
            <p:cNvSpPr/>
            <p:nvPr/>
          </p:nvSpPr>
          <p:spPr>
            <a:xfrm>
              <a:off x="6327648" y="554946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9" name="Straight Arrow Connector 8">
              <a:extLst>
                <a:ext uri="{FF2B5EF4-FFF2-40B4-BE49-F238E27FC236}">
                  <a16:creationId xmlns:a16="http://schemas.microsoft.com/office/drawing/2014/main" id="{C4B42773-772F-43C2-450B-466EF8E5FA98}"/>
                </a:ext>
              </a:extLst>
            </p:cNvPr>
            <p:cNvCxnSpPr>
              <a:stCxn id="5" idx="4"/>
              <a:endCxn id="6" idx="0"/>
            </p:cNvCxnSpPr>
            <p:nvPr/>
          </p:nvCxnSpPr>
          <p:spPr>
            <a:xfrm>
              <a:off x="8607552" y="4483277"/>
              <a:ext cx="0" cy="86571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2684BC-3828-6C6C-CBB5-47EA5B406A9F}"/>
                </a:ext>
              </a:extLst>
            </p:cNvPr>
            <p:cNvCxnSpPr>
              <a:cxnSpLocks/>
              <a:stCxn id="7" idx="7"/>
              <a:endCxn id="5" idx="2"/>
            </p:cNvCxnSpPr>
            <p:nvPr/>
          </p:nvCxnSpPr>
          <p:spPr>
            <a:xfrm flipV="1">
              <a:off x="7452911" y="4240961"/>
              <a:ext cx="916897" cy="24648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6CDCF4-A132-0745-E40D-8EFEFC372A04}"/>
                </a:ext>
              </a:extLst>
            </p:cNvPr>
            <p:cNvCxnSpPr>
              <a:cxnSpLocks/>
              <a:stCxn id="8" idx="0"/>
              <a:endCxn id="7" idx="3"/>
            </p:cNvCxnSpPr>
            <p:nvPr/>
          </p:nvCxnSpPr>
          <p:spPr>
            <a:xfrm flipV="1">
              <a:off x="6565392" y="4830130"/>
              <a:ext cx="551299" cy="71933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2D9E8E-7BF9-2EAE-8B15-F0C64D29CACF}"/>
                </a:ext>
              </a:extLst>
            </p:cNvPr>
            <p:cNvCxnSpPr>
              <a:cxnSpLocks/>
              <a:stCxn id="8" idx="6"/>
              <a:endCxn id="6" idx="2"/>
            </p:cNvCxnSpPr>
            <p:nvPr/>
          </p:nvCxnSpPr>
          <p:spPr>
            <a:xfrm flipV="1">
              <a:off x="6803136" y="5591308"/>
              <a:ext cx="1566672" cy="20047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FFDC7A-F3DF-AD20-BA52-612556FB1614}"/>
                </a:ext>
              </a:extLst>
            </p:cNvPr>
            <p:cNvCxnSpPr>
              <a:cxnSpLocks/>
              <a:stCxn id="8" idx="7"/>
              <a:endCxn id="5" idx="3"/>
            </p:cNvCxnSpPr>
            <p:nvPr/>
          </p:nvCxnSpPr>
          <p:spPr>
            <a:xfrm flipV="1">
              <a:off x="6733502" y="4412304"/>
              <a:ext cx="1705940" cy="120813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27071-FF45-3CCE-CBCB-9AAC5DBB1ED1}"/>
                </a:ext>
              </a:extLst>
            </p:cNvPr>
            <p:cNvCxnSpPr>
              <a:cxnSpLocks/>
              <a:stCxn id="7" idx="5"/>
              <a:endCxn id="6" idx="1"/>
            </p:cNvCxnSpPr>
            <p:nvPr/>
          </p:nvCxnSpPr>
          <p:spPr>
            <a:xfrm>
              <a:off x="7452911" y="4830130"/>
              <a:ext cx="986531" cy="58983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16" name="Arrow: Right 15">
            <a:extLst>
              <a:ext uri="{FF2B5EF4-FFF2-40B4-BE49-F238E27FC236}">
                <a16:creationId xmlns:a16="http://schemas.microsoft.com/office/drawing/2014/main" id="{8E40BFEE-7079-8C77-8270-D0009420DEB2}"/>
              </a:ext>
            </a:extLst>
          </p:cNvPr>
          <p:cNvSpPr/>
          <p:nvPr/>
        </p:nvSpPr>
        <p:spPr>
          <a:xfrm>
            <a:off x="6790318" y="5147051"/>
            <a:ext cx="518532" cy="281821"/>
          </a:xfrm>
          <a:prstGeom prst="rightArrow">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576E384-68A1-B25C-7B9B-4B09DBA66161}"/>
              </a:ext>
            </a:extLst>
          </p:cNvPr>
          <p:cNvPicPr>
            <a:picLocks noChangeAspect="1"/>
          </p:cNvPicPr>
          <p:nvPr/>
        </p:nvPicPr>
        <p:blipFill>
          <a:blip r:embed="rId5"/>
          <a:stretch>
            <a:fillRect/>
          </a:stretch>
        </p:blipFill>
        <p:spPr>
          <a:xfrm>
            <a:off x="7925395" y="4834606"/>
            <a:ext cx="798094" cy="55963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569623-48B1-98C4-0C01-FCD3C9998687}"/>
                  </a:ext>
                </a:extLst>
              </p:cNvPr>
              <p:cNvSpPr txBox="1"/>
              <p:nvPr/>
            </p:nvSpPr>
            <p:spPr>
              <a:xfrm>
                <a:off x="8941645" y="4622958"/>
                <a:ext cx="2241318" cy="865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r>
                                <a:rPr lang="en-US" i="1">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r>
                                <a:rPr lang="en-US" i="1">
                                  <a:latin typeface="Cambria Math" panose="02040503050406030204" pitchFamily="18" charset="0"/>
                                </a:rPr>
                                <m:t>,4</m:t>
                              </m:r>
                            </m:sub>
                          </m:sSub>
                        </m:e>
                      </m:d>
                      <m:r>
                        <a:rPr lang="en-US" b="0" i="1" smtClean="0">
                          <a:latin typeface="Cambria Math" panose="02040503050406030204" pitchFamily="18" charset="0"/>
                        </a:rPr>
                        <m:t>,</m:t>
                      </m:r>
                    </m:oMath>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𝑁</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oMath>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𝑁</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r>
                        <a:rPr lang="en-US" b="0" i="1" smtClean="0">
                          <a:latin typeface="Cambria Math" panose="02040503050406030204" pitchFamily="18" charset="0"/>
                        </a:rPr>
                        <m:t>)</m:t>
                      </m:r>
                    </m:oMath>
                  </m:oMathPara>
                </a14:m>
                <a:endParaRPr lang="en-US" b="0" dirty="0"/>
              </a:p>
            </p:txBody>
          </p:sp>
        </mc:Choice>
        <mc:Fallback xmlns="">
          <p:sp>
            <p:nvSpPr>
              <p:cNvPr id="18" name="TextBox 17">
                <a:extLst>
                  <a:ext uri="{FF2B5EF4-FFF2-40B4-BE49-F238E27FC236}">
                    <a16:creationId xmlns:a16="http://schemas.microsoft.com/office/drawing/2014/main" id="{12569623-48B1-98C4-0C01-FCD3C9998687}"/>
                  </a:ext>
                </a:extLst>
              </p:cNvPr>
              <p:cNvSpPr txBox="1">
                <a:spLocks noRot="1" noChangeAspect="1" noMove="1" noResize="1" noEditPoints="1" noAdjustHandles="1" noChangeArrowheads="1" noChangeShapeType="1" noTextEdit="1"/>
              </p:cNvSpPr>
              <p:nvPr/>
            </p:nvSpPr>
            <p:spPr>
              <a:xfrm>
                <a:off x="8941645" y="4622958"/>
                <a:ext cx="2241318" cy="865301"/>
              </a:xfrm>
              <a:prstGeom prst="rect">
                <a:avLst/>
              </a:prstGeom>
              <a:blipFill>
                <a:blip r:embed="rId6"/>
                <a:stretch>
                  <a:fillRect l="-2997" t="-11972" b="-11268"/>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01A26684-F8A5-CC56-93FD-28E4E7ECB119}"/>
              </a:ext>
            </a:extLst>
          </p:cNvPr>
          <p:cNvSpPr/>
          <p:nvPr/>
        </p:nvSpPr>
        <p:spPr>
          <a:xfrm>
            <a:off x="8187094" y="4450523"/>
            <a:ext cx="274696" cy="269761"/>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78476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Highly Interpretable Graph NNs for Safe Real World Multi-Agent Systems </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i="1" dirty="0"/>
              <a:t>Problem:</a:t>
            </a:r>
            <a:r>
              <a:rPr lang="en-US" dirty="0"/>
              <a:t> MARL approaches lack the interpretability needed for safe implementation in real world human environment</a:t>
            </a:r>
          </a:p>
          <a:p>
            <a:r>
              <a:rPr lang="en-US" i="1" dirty="0"/>
              <a:t>Motivation: </a:t>
            </a:r>
            <a:r>
              <a:rPr lang="en-US" dirty="0"/>
              <a:t>Interpretability and safety are intrinsically connected; a safe system is an interpretable one and designers can’t guarantee the safety of uninterpretable systems</a:t>
            </a:r>
          </a:p>
          <a:p>
            <a:r>
              <a:rPr lang="en-US" i="1" dirty="0"/>
              <a:t>Goal: </a:t>
            </a:r>
            <a:r>
              <a:rPr lang="en-US" dirty="0"/>
              <a:t>Demonstrate an ability to consistently interpret the behaviors of systems governed by GNNs</a:t>
            </a:r>
            <a:endParaRPr lang="en-US" i="1" dirty="0"/>
          </a:p>
          <a:p>
            <a:endParaRPr lang="en-US" i="1"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16</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295701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fontScale="90000"/>
          </a:bodyPr>
          <a:lstStyle/>
          <a:p>
            <a:r>
              <a:rPr lang="en-US" dirty="0"/>
              <a:t>Highly Interpretable Graph NNs for Safe Real World Multi-Agent Systems - Approach</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Equipment</a:t>
            </a:r>
          </a:p>
          <a:p>
            <a:pPr lvl="1"/>
            <a:r>
              <a:rPr lang="en-US" dirty="0"/>
              <a:t>Fleet of Unmanned Vehicles with communications and processing hardware</a:t>
            </a:r>
          </a:p>
          <a:p>
            <a:pPr lvl="1"/>
            <a:r>
              <a:rPr lang="en-US" dirty="0"/>
              <a:t>Unmanned drones with similar hardware for heterogeneity tests</a:t>
            </a:r>
          </a:p>
          <a:p>
            <a:r>
              <a:rPr lang="en-US" dirty="0"/>
              <a:t>Proposed GNN Application</a:t>
            </a:r>
          </a:p>
          <a:p>
            <a:pPr lvl="1"/>
            <a:r>
              <a:rPr lang="en-US" dirty="0"/>
              <a:t>Coordinating Inter-Agent Communication for Pathfinding in Partially Observable Environments – similar to work done in </a:t>
            </a:r>
            <a:r>
              <a:rPr lang="en-US" dirty="0">
                <a:hlinkClick r:id="rId3" action="ppaction://hlinksldjump"/>
              </a:rPr>
              <a:t>[15]</a:t>
            </a:r>
            <a:endParaRPr lang="en-US" dirty="0"/>
          </a:p>
          <a:p>
            <a:r>
              <a:rPr lang="en-US" dirty="0"/>
              <a:t>Agents are equipped with necessary low-level controllers to facilitate motion</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17</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451188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fontScale="90000"/>
          </a:bodyPr>
          <a:lstStyle/>
          <a:p>
            <a:r>
              <a:rPr lang="en-US" dirty="0"/>
              <a:t>Highly Interpretable Graph NNs for Safe Real World Multi-Agent Systems - Timeline</a:t>
            </a:r>
          </a:p>
        </p:txBody>
      </p:sp>
      <p:graphicFrame>
        <p:nvGraphicFramePr>
          <p:cNvPr id="7" name="Content Placeholder 6">
            <a:extLst>
              <a:ext uri="{FF2B5EF4-FFF2-40B4-BE49-F238E27FC236}">
                <a16:creationId xmlns:a16="http://schemas.microsoft.com/office/drawing/2014/main" id="{696C0498-DA2F-6272-FBED-D9AE13A4ED9B}"/>
              </a:ext>
            </a:extLst>
          </p:cNvPr>
          <p:cNvGraphicFramePr>
            <a:graphicFrameLocks noGrp="1"/>
          </p:cNvGraphicFramePr>
          <p:nvPr>
            <p:ph idx="1"/>
            <p:extLst>
              <p:ext uri="{D42A27DB-BD31-4B8C-83A1-F6EECF244321}">
                <p14:modId xmlns:p14="http://schemas.microsoft.com/office/powerpoint/2010/main" val="822908124"/>
              </p:ext>
            </p:extLst>
          </p:nvPr>
        </p:nvGraphicFramePr>
        <p:xfrm>
          <a:off x="838200" y="1825625"/>
          <a:ext cx="10515600" cy="3724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18</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825190706"/>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a:xfrm>
            <a:off x="4588764" y="3016472"/>
            <a:ext cx="3014472" cy="825056"/>
          </a:xfrm>
        </p:spPr>
        <p:txBody>
          <a:bodyPr/>
          <a:lstStyle/>
          <a:p>
            <a:r>
              <a:rPr lang="en-US" dirty="0"/>
              <a:t>Questions?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44001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Why Study Multi-Agent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Multi-Agent (MA) Systems are collections of agents that solve complex problems via coordinated action</a:t>
            </a:r>
          </a:p>
          <a:p>
            <a:pPr lvl="1"/>
            <a:r>
              <a:rPr lang="en-US" dirty="0"/>
              <a:t>Studying these systems also gives insights on emergent group behaviors</a:t>
            </a:r>
          </a:p>
          <a:p>
            <a:r>
              <a:rPr lang="en-US" dirty="0"/>
              <a:t>MA Systems are all around us!</a:t>
            </a:r>
          </a:p>
          <a:p>
            <a:pPr lvl="1"/>
            <a:r>
              <a:rPr lang="en-US" dirty="0"/>
              <a:t>Self Driving Cars</a:t>
            </a:r>
          </a:p>
          <a:p>
            <a:pPr lvl="1"/>
            <a:r>
              <a:rPr lang="en-US" dirty="0"/>
              <a:t>Logistics Networks</a:t>
            </a:r>
          </a:p>
          <a:p>
            <a:pPr lvl="1"/>
            <a:r>
              <a:rPr lang="en-US" dirty="0"/>
              <a:t>Site/Project Monitoring[1]</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C0C93ADB-583F-7ADE-D6A3-8C90D307BDD1}"/>
              </a:ext>
            </a:extLst>
          </p:cNvPr>
          <p:cNvSpPr txBox="1"/>
          <p:nvPr/>
        </p:nvSpPr>
        <p:spPr>
          <a:xfrm>
            <a:off x="7013005" y="5815381"/>
            <a:ext cx="3227165" cy="261610"/>
          </a:xfrm>
          <a:prstGeom prst="rect">
            <a:avLst/>
          </a:prstGeom>
          <a:noFill/>
        </p:spPr>
        <p:txBody>
          <a:bodyPr wrap="none" rtlCol="0">
            <a:spAutoFit/>
          </a:bodyPr>
          <a:lstStyle/>
          <a:p>
            <a:r>
              <a:rPr lang="en-US" sz="1100" dirty="0"/>
              <a:t>Video: openai.com/research/emergent-tool-use</a:t>
            </a:r>
          </a:p>
        </p:txBody>
      </p:sp>
      <p:pic>
        <p:nvPicPr>
          <p:cNvPr id="7" name="Picture 6" descr="A picture containing indoor, keyboard, yellow, plastic&#10;&#10;Description automatically generated">
            <a:extLst>
              <a:ext uri="{FF2B5EF4-FFF2-40B4-BE49-F238E27FC236}">
                <a16:creationId xmlns:a16="http://schemas.microsoft.com/office/drawing/2014/main" id="{C3B08C38-BD1B-E12F-317E-82F506242D6F}"/>
              </a:ext>
            </a:extLst>
          </p:cNvPr>
          <p:cNvPicPr>
            <a:picLocks noChangeAspect="1"/>
          </p:cNvPicPr>
          <p:nvPr/>
        </p:nvPicPr>
        <p:blipFill>
          <a:blip r:embed="rId3"/>
          <a:stretch>
            <a:fillRect/>
          </a:stretch>
        </p:blipFill>
        <p:spPr>
          <a:xfrm>
            <a:off x="7013005" y="3158712"/>
            <a:ext cx="4424609" cy="2620198"/>
          </a:xfrm>
          <a:prstGeom prst="rect">
            <a:avLst/>
          </a:prstGeom>
        </p:spPr>
      </p:pic>
    </p:spTree>
    <p:extLst>
      <p:ext uri="{BB962C8B-B14F-4D97-AF65-F5344CB8AC3E}">
        <p14:creationId xmlns:p14="http://schemas.microsoft.com/office/powerpoint/2010/main" val="405904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341376" y="1825625"/>
            <a:ext cx="11850624" cy="3723837"/>
          </a:xfrm>
        </p:spPr>
        <p:txBody>
          <a:bodyPr>
            <a:noAutofit/>
          </a:bodyPr>
          <a:lstStyle/>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	L. Xiang, Y. Tan, G. Shen, and X. </a:t>
            </a:r>
            <a:r>
              <a:rPr lang="en-US" sz="800" dirty="0" err="1">
                <a:effectLst/>
                <a:latin typeface="Calibri" panose="020F0502020204030204" pitchFamily="34" charset="0"/>
                <a:ea typeface="Calibri" panose="020F0502020204030204" pitchFamily="34" charset="0"/>
                <a:cs typeface="Calibri" panose="020F0502020204030204" pitchFamily="34" charset="0"/>
              </a:rPr>
              <a:t>Jin</a:t>
            </a:r>
            <a:r>
              <a:rPr lang="en-US" sz="800" dirty="0">
                <a:effectLst/>
                <a:latin typeface="Calibri" panose="020F0502020204030204" pitchFamily="34" charset="0"/>
                <a:ea typeface="Calibri" panose="020F0502020204030204" pitchFamily="34" charset="0"/>
                <a:cs typeface="Calibri" panose="020F0502020204030204" pitchFamily="34" charset="0"/>
              </a:rPr>
              <a:t>, “Applications of multi-agent systems from the perspective of construction management: A literature review,” </a:t>
            </a:r>
            <a:r>
              <a:rPr lang="en-US" sz="800" i="1" dirty="0">
                <a:effectLst/>
                <a:latin typeface="Calibri" panose="020F0502020204030204" pitchFamily="34" charset="0"/>
                <a:ea typeface="Calibri" panose="020F0502020204030204" pitchFamily="34" charset="0"/>
                <a:cs typeface="Calibri" panose="020F0502020204030204" pitchFamily="34" charset="0"/>
              </a:rPr>
              <a:t>Eng. Constr. Archit. </a:t>
            </a:r>
            <a:r>
              <a:rPr lang="en-US" sz="800" i="1" dirty="0" err="1">
                <a:effectLst/>
                <a:latin typeface="Calibri" panose="020F0502020204030204" pitchFamily="34" charset="0"/>
                <a:ea typeface="Calibri" panose="020F0502020204030204" pitchFamily="34" charset="0"/>
                <a:cs typeface="Calibri" panose="020F0502020204030204" pitchFamily="34" charset="0"/>
              </a:rPr>
              <a:t>Manag</a:t>
            </a:r>
            <a:r>
              <a:rPr lang="en-US" sz="800" i="1" dirty="0">
                <a:effectLst/>
                <a:latin typeface="Calibri" panose="020F0502020204030204" pitchFamily="34" charset="0"/>
                <a:ea typeface="Calibri" panose="020F0502020204030204" pitchFamily="34" charset="0"/>
                <a:cs typeface="Calibri" panose="020F0502020204030204" pitchFamily="34" charset="0"/>
              </a:rPr>
              <a:t>.</a:t>
            </a:r>
            <a:r>
              <a:rPr lang="en-US" sz="800" dirty="0">
                <a:effectLst/>
                <a:latin typeface="Calibri" panose="020F0502020204030204" pitchFamily="34" charset="0"/>
                <a:ea typeface="Calibri" panose="020F0502020204030204" pitchFamily="34" charset="0"/>
                <a:cs typeface="Calibri" panose="020F0502020204030204" pitchFamily="34" charset="0"/>
              </a:rPr>
              <a:t>, vol. 29, no. 9, pp. 3288–3310, Nov. 2022,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10.1108/ECAM-01-2021-0038.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[2]	L. Wang, A. D. Ames, and M. </a:t>
            </a:r>
            <a:r>
              <a:rPr lang="en-US" sz="800" dirty="0" err="1">
                <a:effectLst/>
                <a:latin typeface="Calibri" panose="020F0502020204030204" pitchFamily="34" charset="0"/>
                <a:ea typeface="Calibri" panose="020F0502020204030204" pitchFamily="34" charset="0"/>
                <a:cs typeface="Calibri" panose="020F0502020204030204" pitchFamily="34" charset="0"/>
              </a:rPr>
              <a:t>Egerstedt</a:t>
            </a:r>
            <a:r>
              <a:rPr lang="en-US" sz="800" dirty="0">
                <a:effectLst/>
                <a:latin typeface="Calibri" panose="020F0502020204030204" pitchFamily="34" charset="0"/>
                <a:ea typeface="Calibri" panose="020F0502020204030204" pitchFamily="34" charset="0"/>
                <a:cs typeface="Calibri" panose="020F0502020204030204" pitchFamily="34" charset="0"/>
              </a:rPr>
              <a:t>, “Safety Barrier Certificates for Collisions-Free Multirobot Systems,” </a:t>
            </a:r>
            <a:r>
              <a:rPr lang="en-US" sz="8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800" dirty="0">
                <a:effectLst/>
                <a:latin typeface="Calibri" panose="020F0502020204030204" pitchFamily="34" charset="0"/>
                <a:ea typeface="Calibri" panose="020F0502020204030204" pitchFamily="34" charset="0"/>
                <a:cs typeface="Calibri" panose="020F0502020204030204" pitchFamily="34" charset="0"/>
              </a:rPr>
              <a:t>, vol. 33, no. 3, pp. 661–674, Jun. 2017,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10.1109/TRO.2017.2659727.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[3]	L. E. Beaver and A. A. </a:t>
            </a:r>
            <a:r>
              <a:rPr lang="en-US" sz="8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800" dirty="0">
                <a:effectLst/>
                <a:latin typeface="Calibri" panose="020F0502020204030204" pitchFamily="34" charset="0"/>
                <a:ea typeface="Calibri" panose="020F0502020204030204" pitchFamily="34" charset="0"/>
                <a:cs typeface="Calibri" panose="020F0502020204030204" pitchFamily="34" charset="0"/>
              </a:rPr>
              <a:t>, “Constraint-Driven Optimal Control of Multi-Agent Systems: A Highway Platooning Case Study,” </a:t>
            </a:r>
            <a:r>
              <a:rPr lang="en-US" sz="800" i="1" dirty="0">
                <a:effectLst/>
                <a:latin typeface="Calibri" panose="020F0502020204030204" pitchFamily="34" charset="0"/>
                <a:ea typeface="Calibri" panose="020F0502020204030204" pitchFamily="34" charset="0"/>
                <a:cs typeface="Calibri" panose="020F0502020204030204" pitchFamily="34" charset="0"/>
              </a:rPr>
              <a:t>IEEE Control Syst. Lett.</a:t>
            </a:r>
            <a:r>
              <a:rPr lang="en-US" sz="800" dirty="0">
                <a:effectLst/>
                <a:latin typeface="Calibri" panose="020F0502020204030204" pitchFamily="34" charset="0"/>
                <a:ea typeface="Calibri" panose="020F0502020204030204" pitchFamily="34" charset="0"/>
                <a:cs typeface="Calibri" panose="020F0502020204030204" pitchFamily="34" charset="0"/>
              </a:rPr>
              <a:t>, vol. 6, pp. 1754–1759, 2022,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10.1109/LCSYS.2021.3133801.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[4]	L. E. Beaver and A. A. </a:t>
            </a:r>
            <a:r>
              <a:rPr lang="en-US" sz="8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800" dirty="0">
                <a:effectLst/>
                <a:latin typeface="Calibri" panose="020F0502020204030204" pitchFamily="34" charset="0"/>
                <a:ea typeface="Calibri" panose="020F0502020204030204" pitchFamily="34" charset="0"/>
                <a:cs typeface="Calibri" panose="020F0502020204030204" pitchFamily="34" charset="0"/>
              </a:rPr>
              <a:t>, “Constraint-Driven Optimal Control for Emergent Swarming and Predator Avoidance.” </a:t>
            </a:r>
            <a:r>
              <a:rPr lang="en-US" sz="800" dirty="0" err="1">
                <a:effectLst/>
                <a:latin typeface="Calibri" panose="020F0502020204030204" pitchFamily="34" charset="0"/>
                <a:ea typeface="Calibri" panose="020F0502020204030204" pitchFamily="34" charset="0"/>
                <a:cs typeface="Calibri" panose="020F0502020204030204" pitchFamily="34" charset="0"/>
              </a:rPr>
              <a:t>arXiv</a:t>
            </a:r>
            <a:r>
              <a:rPr lang="en-US" sz="800" dirty="0">
                <a:effectLst/>
                <a:latin typeface="Calibri" panose="020F0502020204030204" pitchFamily="34" charset="0"/>
                <a:ea typeface="Calibri" panose="020F0502020204030204" pitchFamily="34" charset="0"/>
                <a:cs typeface="Calibri" panose="020F0502020204030204" pitchFamily="34" charset="0"/>
              </a:rPr>
              <a:t>, Mar. 21, 2022. Accessed: Mar. 02, 2023. [Online]. Available: http://arxiv.org/abs/2203.11057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[5]	Z. Ye, X. Jiang, G. Song, and B. Yang, “Soft Hierarchical Graph Recurrent Networks for Many-Agent Partially Observable Environments.” </a:t>
            </a:r>
            <a:r>
              <a:rPr lang="en-US" sz="800" dirty="0" err="1">
                <a:effectLst/>
                <a:latin typeface="Calibri" panose="020F0502020204030204" pitchFamily="34" charset="0"/>
                <a:ea typeface="Calibri" panose="020F0502020204030204" pitchFamily="34" charset="0"/>
                <a:cs typeface="Calibri" panose="020F0502020204030204" pitchFamily="34" charset="0"/>
              </a:rPr>
              <a:t>arXiv</a:t>
            </a:r>
            <a:r>
              <a:rPr lang="en-US" sz="800" dirty="0">
                <a:effectLst/>
                <a:latin typeface="Calibri" panose="020F0502020204030204" pitchFamily="34" charset="0"/>
                <a:ea typeface="Calibri" panose="020F0502020204030204" pitchFamily="34" charset="0"/>
                <a:cs typeface="Calibri" panose="020F0502020204030204" pitchFamily="34" charset="0"/>
              </a:rPr>
              <a:t>, Sep. 05, 2021. Accessed: Mar. 03, 2023. [Online]. Available: http://arxiv.org/abs/2109.02032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[6]	G. </a:t>
            </a:r>
            <a:r>
              <a:rPr lang="en-US" sz="800" dirty="0" err="1">
                <a:effectLst/>
                <a:latin typeface="Calibri" panose="020F0502020204030204" pitchFamily="34" charset="0"/>
                <a:ea typeface="Calibri" panose="020F0502020204030204" pitchFamily="34" charset="0"/>
                <a:cs typeface="Calibri" panose="020F0502020204030204" pitchFamily="34" charset="0"/>
              </a:rPr>
              <a:t>Sartoretti</a:t>
            </a:r>
            <a:r>
              <a:rPr lang="en-US" sz="800" dirty="0">
                <a:effectLst/>
                <a:latin typeface="Calibri" panose="020F0502020204030204" pitchFamily="34" charset="0"/>
                <a:ea typeface="Calibri" panose="020F0502020204030204" pitchFamily="34" charset="0"/>
                <a:cs typeface="Calibri" panose="020F0502020204030204" pitchFamily="34" charset="0"/>
              </a:rPr>
              <a:t>, W. </a:t>
            </a:r>
            <a:r>
              <a:rPr lang="en-US" sz="800" dirty="0" err="1">
                <a:effectLst/>
                <a:latin typeface="Calibri" panose="020F0502020204030204" pitchFamily="34" charset="0"/>
                <a:ea typeface="Calibri" panose="020F0502020204030204" pitchFamily="34" charset="0"/>
                <a:cs typeface="Calibri" panose="020F0502020204030204" pitchFamily="34" charset="0"/>
              </a:rPr>
              <a:t>Paivine</a:t>
            </a:r>
            <a:r>
              <a:rPr lang="en-US" sz="800" dirty="0">
                <a:effectLst/>
                <a:latin typeface="Calibri" panose="020F0502020204030204" pitchFamily="34" charset="0"/>
                <a:ea typeface="Calibri" panose="020F0502020204030204" pitchFamily="34" charset="0"/>
                <a:cs typeface="Calibri" panose="020F0502020204030204" pitchFamily="34" charset="0"/>
              </a:rPr>
              <a:t>, Y. Shi, Y. Wu, and H. </a:t>
            </a:r>
            <a:r>
              <a:rPr lang="en-US" sz="800" dirty="0" err="1">
                <a:effectLst/>
                <a:latin typeface="Calibri" panose="020F0502020204030204" pitchFamily="34" charset="0"/>
                <a:ea typeface="Calibri" panose="020F0502020204030204" pitchFamily="34" charset="0"/>
                <a:cs typeface="Calibri" panose="020F0502020204030204" pitchFamily="34" charset="0"/>
              </a:rPr>
              <a:t>Choset</a:t>
            </a:r>
            <a:r>
              <a:rPr lang="en-US" sz="800" dirty="0">
                <a:effectLst/>
                <a:latin typeface="Calibri" panose="020F0502020204030204" pitchFamily="34" charset="0"/>
                <a:ea typeface="Calibri" panose="020F0502020204030204" pitchFamily="34" charset="0"/>
                <a:cs typeface="Calibri" panose="020F0502020204030204" pitchFamily="34" charset="0"/>
              </a:rPr>
              <a:t>, “Distributed Learning of Decentralized Control Policies for Articulated Mobile Robots,” </a:t>
            </a:r>
            <a:r>
              <a:rPr lang="en-US" sz="8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800" dirty="0">
                <a:effectLst/>
                <a:latin typeface="Calibri" panose="020F0502020204030204" pitchFamily="34" charset="0"/>
                <a:ea typeface="Calibri" panose="020F0502020204030204" pitchFamily="34" charset="0"/>
                <a:cs typeface="Calibri" panose="020F0502020204030204" pitchFamily="34" charset="0"/>
              </a:rPr>
              <a:t>, vol. 35, no. 5, pp. 1109–1122, Oct. 2019,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10.1109/TRO.2019.2922493.</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[7]	C. </a:t>
            </a:r>
            <a:r>
              <a:rPr lang="en-US" sz="800" dirty="0" err="1">
                <a:effectLst/>
                <a:latin typeface="Calibri" panose="020F0502020204030204" pitchFamily="34" charset="0"/>
                <a:ea typeface="Calibri" panose="020F0502020204030204" pitchFamily="34" charset="0"/>
                <a:cs typeface="Calibri" panose="020F0502020204030204" pitchFamily="34" charset="0"/>
              </a:rPr>
              <a:t>Glanois</a:t>
            </a:r>
            <a:r>
              <a:rPr lang="en-US" sz="800" dirty="0">
                <a:effectLst/>
                <a:latin typeface="Calibri" panose="020F0502020204030204" pitchFamily="34" charset="0"/>
                <a:ea typeface="Calibri" panose="020F0502020204030204" pitchFamily="34" charset="0"/>
                <a:cs typeface="Calibri" panose="020F0502020204030204" pitchFamily="34" charset="0"/>
              </a:rPr>
              <a:t> </a:t>
            </a:r>
            <a:r>
              <a:rPr lang="en-US" sz="800" i="1" dirty="0">
                <a:effectLst/>
                <a:latin typeface="Calibri" panose="020F0502020204030204" pitchFamily="34" charset="0"/>
                <a:ea typeface="Calibri" panose="020F0502020204030204" pitchFamily="34" charset="0"/>
                <a:cs typeface="Calibri" panose="020F0502020204030204" pitchFamily="34" charset="0"/>
              </a:rPr>
              <a:t>et al.</a:t>
            </a:r>
            <a:r>
              <a:rPr lang="en-US" sz="800" dirty="0">
                <a:effectLst/>
                <a:latin typeface="Calibri" panose="020F0502020204030204" pitchFamily="34" charset="0"/>
                <a:ea typeface="Calibri" panose="020F0502020204030204" pitchFamily="34" charset="0"/>
                <a:cs typeface="Calibri" panose="020F0502020204030204" pitchFamily="34" charset="0"/>
              </a:rPr>
              <a:t>, “A Survey on Interpretable Reinforcement Learning.” </a:t>
            </a:r>
            <a:r>
              <a:rPr lang="en-US" sz="800" dirty="0" err="1">
                <a:effectLst/>
                <a:latin typeface="Calibri" panose="020F0502020204030204" pitchFamily="34" charset="0"/>
                <a:ea typeface="Calibri" panose="020F0502020204030204" pitchFamily="34" charset="0"/>
                <a:cs typeface="Calibri" panose="020F0502020204030204" pitchFamily="34" charset="0"/>
              </a:rPr>
              <a:t>arXiv</a:t>
            </a:r>
            <a:r>
              <a:rPr lang="en-US" sz="800" dirty="0">
                <a:effectLst/>
                <a:latin typeface="Calibri" panose="020F0502020204030204" pitchFamily="34" charset="0"/>
                <a:ea typeface="Calibri" panose="020F0502020204030204" pitchFamily="34" charset="0"/>
                <a:cs typeface="Calibri" panose="020F0502020204030204" pitchFamily="34" charset="0"/>
              </a:rPr>
              <a:t>, Feb. 24, 2022. Accessed: Mar. 02, 2023. [Online]. Available: http://arxiv.org/abs/2112.13112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[8]	F.-L. Fan, J. Xiong, M. Li, and G. Wang, “On Interpretability of Artificial Neural Networks: A Survey,” </a:t>
            </a:r>
            <a:r>
              <a:rPr lang="en-US" sz="8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800" i="1" dirty="0" err="1">
                <a:effectLst/>
                <a:latin typeface="Calibri" panose="020F0502020204030204" pitchFamily="34" charset="0"/>
                <a:ea typeface="Calibri" panose="020F0502020204030204" pitchFamily="34" charset="0"/>
                <a:cs typeface="Calibri" panose="020F0502020204030204" pitchFamily="34" charset="0"/>
              </a:rPr>
              <a:t>Radiat</a:t>
            </a:r>
            <a:r>
              <a:rPr lang="en-US" sz="800" i="1" dirty="0">
                <a:effectLst/>
                <a:latin typeface="Calibri" panose="020F0502020204030204" pitchFamily="34" charset="0"/>
                <a:ea typeface="Calibri" panose="020F0502020204030204" pitchFamily="34" charset="0"/>
                <a:cs typeface="Calibri" panose="020F0502020204030204" pitchFamily="34" charset="0"/>
              </a:rPr>
              <a:t>. Plasma Med. Sci.</a:t>
            </a:r>
            <a:r>
              <a:rPr lang="en-US" sz="800" dirty="0">
                <a:effectLst/>
                <a:latin typeface="Calibri" panose="020F0502020204030204" pitchFamily="34" charset="0"/>
                <a:ea typeface="Calibri" panose="020F0502020204030204" pitchFamily="34" charset="0"/>
                <a:cs typeface="Calibri" panose="020F0502020204030204" pitchFamily="34" charset="0"/>
              </a:rPr>
              <a:t>, vol. 5, no. 6, pp. 741–760, Nov. 2021,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10.1109/TRPMS.2021.3066428.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[9]	M. Dorigo, G. </a:t>
            </a:r>
            <a:r>
              <a:rPr lang="en-US" sz="800" dirty="0" err="1">
                <a:effectLst/>
                <a:latin typeface="Calibri" panose="020F0502020204030204" pitchFamily="34" charset="0"/>
                <a:ea typeface="Calibri" panose="020F0502020204030204" pitchFamily="34" charset="0"/>
                <a:cs typeface="Calibri" panose="020F0502020204030204" pitchFamily="34" charset="0"/>
              </a:rPr>
              <a:t>Theraulaz</a:t>
            </a:r>
            <a:r>
              <a:rPr lang="en-US" sz="800" dirty="0">
                <a:effectLst/>
                <a:latin typeface="Calibri" panose="020F0502020204030204" pitchFamily="34" charset="0"/>
                <a:ea typeface="Calibri" panose="020F0502020204030204" pitchFamily="34" charset="0"/>
                <a:cs typeface="Calibri" panose="020F0502020204030204" pitchFamily="34" charset="0"/>
              </a:rPr>
              <a:t>, and V. </a:t>
            </a:r>
            <a:r>
              <a:rPr lang="en-US" sz="800" dirty="0" err="1">
                <a:effectLst/>
                <a:latin typeface="Calibri" panose="020F0502020204030204" pitchFamily="34" charset="0"/>
                <a:ea typeface="Calibri" panose="020F0502020204030204" pitchFamily="34" charset="0"/>
                <a:cs typeface="Calibri" panose="020F0502020204030204" pitchFamily="34" charset="0"/>
              </a:rPr>
              <a:t>Trianni</a:t>
            </a:r>
            <a:r>
              <a:rPr lang="en-US" sz="800" dirty="0">
                <a:effectLst/>
                <a:latin typeface="Calibri" panose="020F0502020204030204" pitchFamily="34" charset="0"/>
                <a:ea typeface="Calibri" panose="020F0502020204030204" pitchFamily="34" charset="0"/>
                <a:cs typeface="Calibri" panose="020F0502020204030204" pitchFamily="34" charset="0"/>
              </a:rPr>
              <a:t>, “Reflections on the future of swarm robotics,” </a:t>
            </a:r>
            <a:r>
              <a:rPr lang="en-US" sz="800" i="1" dirty="0">
                <a:effectLst/>
                <a:latin typeface="Calibri" panose="020F0502020204030204" pitchFamily="34" charset="0"/>
                <a:ea typeface="Calibri" panose="020F0502020204030204" pitchFamily="34" charset="0"/>
                <a:cs typeface="Calibri" panose="020F0502020204030204" pitchFamily="34" charset="0"/>
              </a:rPr>
              <a:t>Sci. Robot.</a:t>
            </a:r>
            <a:r>
              <a:rPr lang="en-US" sz="800" dirty="0">
                <a:effectLst/>
                <a:latin typeface="Calibri" panose="020F0502020204030204" pitchFamily="34" charset="0"/>
                <a:ea typeface="Calibri" panose="020F0502020204030204" pitchFamily="34" charset="0"/>
                <a:cs typeface="Calibri" panose="020F0502020204030204" pitchFamily="34" charset="0"/>
              </a:rPr>
              <a:t>, vol. 5, no. 49, p. eabe4385, Dec. 2020,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10.1126/scirobotics.abe4385.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[10]	M. M. Bronstein, J. Bruna, T. Cohen, and P. </a:t>
            </a:r>
            <a:r>
              <a:rPr lang="en-US" sz="800" dirty="0" err="1">
                <a:effectLst/>
                <a:latin typeface="Calibri" panose="020F0502020204030204" pitchFamily="34" charset="0"/>
                <a:ea typeface="Calibri" panose="020F0502020204030204" pitchFamily="34" charset="0"/>
                <a:cs typeface="Calibri" panose="020F0502020204030204" pitchFamily="34" charset="0"/>
              </a:rPr>
              <a:t>Veličković</a:t>
            </a:r>
            <a:r>
              <a:rPr lang="en-US" sz="800" dirty="0">
                <a:effectLst/>
                <a:latin typeface="Calibri" panose="020F0502020204030204" pitchFamily="34" charset="0"/>
                <a:ea typeface="Calibri" panose="020F0502020204030204" pitchFamily="34" charset="0"/>
                <a:cs typeface="Calibri" panose="020F0502020204030204" pitchFamily="34" charset="0"/>
              </a:rPr>
              <a:t>, “Geometric Deep Learning: Grids, Groups, Graphs, Geodesics, and Gauges.” </a:t>
            </a:r>
            <a:r>
              <a:rPr lang="en-US" sz="800" dirty="0" err="1">
                <a:effectLst/>
                <a:latin typeface="Calibri" panose="020F0502020204030204" pitchFamily="34" charset="0"/>
                <a:ea typeface="Calibri" panose="020F0502020204030204" pitchFamily="34" charset="0"/>
                <a:cs typeface="Calibri" panose="020F0502020204030204" pitchFamily="34" charset="0"/>
              </a:rPr>
              <a:t>arXiv</a:t>
            </a:r>
            <a:r>
              <a:rPr lang="en-US" sz="800" dirty="0">
                <a:effectLst/>
                <a:latin typeface="Calibri" panose="020F0502020204030204" pitchFamily="34" charset="0"/>
                <a:ea typeface="Calibri" panose="020F0502020204030204" pitchFamily="34" charset="0"/>
                <a:cs typeface="Calibri" panose="020F0502020204030204" pitchFamily="34" charset="0"/>
              </a:rPr>
              <a:t>, May 02, 2021. Accessed: Mar. 07, 2023. [Online]. Available: http://arxiv.org/abs/2104.13478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[11]	Y. Zhang, P. </a:t>
            </a:r>
            <a:r>
              <a:rPr lang="en-US" sz="800" dirty="0" err="1">
                <a:effectLst/>
                <a:latin typeface="Calibri" panose="020F0502020204030204" pitchFamily="34" charset="0"/>
                <a:ea typeface="Calibri" panose="020F0502020204030204" pitchFamily="34" charset="0"/>
                <a:cs typeface="Calibri" panose="020F0502020204030204" pitchFamily="34" charset="0"/>
              </a:rPr>
              <a:t>Tiňo</a:t>
            </a:r>
            <a:r>
              <a:rPr lang="en-US" sz="800" dirty="0">
                <a:effectLst/>
                <a:latin typeface="Calibri" panose="020F0502020204030204" pitchFamily="34" charset="0"/>
                <a:ea typeface="Calibri" panose="020F0502020204030204" pitchFamily="34" charset="0"/>
                <a:cs typeface="Calibri" panose="020F0502020204030204" pitchFamily="34" charset="0"/>
              </a:rPr>
              <a:t>, A. </a:t>
            </a:r>
            <a:r>
              <a:rPr lang="en-US" sz="800" dirty="0" err="1">
                <a:effectLst/>
                <a:latin typeface="Calibri" panose="020F0502020204030204" pitchFamily="34" charset="0"/>
                <a:ea typeface="Calibri" panose="020F0502020204030204" pitchFamily="34" charset="0"/>
                <a:cs typeface="Calibri" panose="020F0502020204030204" pitchFamily="34" charset="0"/>
              </a:rPr>
              <a:t>Leonardis</a:t>
            </a:r>
            <a:r>
              <a:rPr lang="en-US" sz="800" dirty="0">
                <a:effectLst/>
                <a:latin typeface="Calibri" panose="020F0502020204030204" pitchFamily="34" charset="0"/>
                <a:ea typeface="Calibri" panose="020F0502020204030204" pitchFamily="34" charset="0"/>
                <a:cs typeface="Calibri" panose="020F0502020204030204" pitchFamily="34" charset="0"/>
              </a:rPr>
              <a:t>, and K. Tang, “A Survey on Neural Network Interpretability,” </a:t>
            </a:r>
            <a:r>
              <a:rPr lang="en-US" sz="8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800" i="1" dirty="0" err="1">
                <a:effectLst/>
                <a:latin typeface="Calibri" panose="020F0502020204030204" pitchFamily="34" charset="0"/>
                <a:ea typeface="Calibri" panose="020F0502020204030204" pitchFamily="34" charset="0"/>
                <a:cs typeface="Calibri" panose="020F0502020204030204" pitchFamily="34" charset="0"/>
              </a:rPr>
              <a:t>Emerg</a:t>
            </a:r>
            <a:r>
              <a:rPr lang="en-US" sz="800" i="1" dirty="0">
                <a:effectLst/>
                <a:latin typeface="Calibri" panose="020F0502020204030204" pitchFamily="34" charset="0"/>
                <a:ea typeface="Calibri" panose="020F0502020204030204" pitchFamily="34" charset="0"/>
                <a:cs typeface="Calibri" panose="020F0502020204030204" pitchFamily="34" charset="0"/>
              </a:rPr>
              <a:t>. Top. </a:t>
            </a:r>
            <a:r>
              <a:rPr lang="en-US" sz="8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800" i="1" dirty="0">
                <a:effectLst/>
                <a:latin typeface="Calibri" panose="020F0502020204030204" pitchFamily="34" charset="0"/>
                <a:ea typeface="Calibri" panose="020F0502020204030204" pitchFamily="34" charset="0"/>
                <a:cs typeface="Calibri" panose="020F0502020204030204" pitchFamily="34" charset="0"/>
              </a:rPr>
              <a:t>. </a:t>
            </a:r>
            <a:r>
              <a:rPr lang="en-US" sz="800" i="1" dirty="0" err="1">
                <a:effectLst/>
                <a:latin typeface="Calibri" panose="020F0502020204030204" pitchFamily="34" charset="0"/>
                <a:ea typeface="Calibri" panose="020F0502020204030204" pitchFamily="34" charset="0"/>
                <a:cs typeface="Calibri" panose="020F0502020204030204" pitchFamily="34" charset="0"/>
              </a:rPr>
              <a:t>Intell</a:t>
            </a:r>
            <a:r>
              <a:rPr lang="en-US" sz="800" i="1" dirty="0">
                <a:effectLst/>
                <a:latin typeface="Calibri" panose="020F0502020204030204" pitchFamily="34" charset="0"/>
                <a:ea typeface="Calibri" panose="020F0502020204030204" pitchFamily="34" charset="0"/>
                <a:cs typeface="Calibri" panose="020F0502020204030204" pitchFamily="34" charset="0"/>
              </a:rPr>
              <a:t>.</a:t>
            </a:r>
            <a:r>
              <a:rPr lang="en-US" sz="800" dirty="0">
                <a:effectLst/>
                <a:latin typeface="Calibri" panose="020F0502020204030204" pitchFamily="34" charset="0"/>
                <a:ea typeface="Calibri" panose="020F0502020204030204" pitchFamily="34" charset="0"/>
                <a:cs typeface="Calibri" panose="020F0502020204030204" pitchFamily="34" charset="0"/>
              </a:rPr>
              <a:t>, vol. 5, no. 5, pp. 726–742, Oct. 2021,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10.1109/TETCI.2021.3100641.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[12]	J. </a:t>
            </a:r>
            <a:r>
              <a:rPr lang="en-US" sz="8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800" dirty="0">
                <a:effectLst/>
                <a:latin typeface="Calibri" panose="020F0502020204030204" pitchFamily="34" charset="0"/>
                <a:ea typeface="Calibri" panose="020F0502020204030204" pitchFamily="34" charset="0"/>
                <a:cs typeface="Calibri" panose="020F0502020204030204" pitchFamily="34" charset="0"/>
              </a:rPr>
              <a:t> and A. Prorok, “The Emergence of Adversarial Communication in Multi-Agent Reinforcement Learning”.</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[13]	J. Sheng </a:t>
            </a:r>
            <a:r>
              <a:rPr lang="en-US" sz="800" i="1" dirty="0">
                <a:effectLst/>
                <a:latin typeface="Calibri" panose="020F0502020204030204" pitchFamily="34" charset="0"/>
                <a:ea typeface="Calibri" panose="020F0502020204030204" pitchFamily="34" charset="0"/>
                <a:cs typeface="Calibri" panose="020F0502020204030204" pitchFamily="34" charset="0"/>
              </a:rPr>
              <a:t>et al.</a:t>
            </a:r>
            <a:r>
              <a:rPr lang="en-US" sz="800" dirty="0">
                <a:effectLst/>
                <a:latin typeface="Calibri" panose="020F0502020204030204" pitchFamily="34" charset="0"/>
                <a:ea typeface="Calibri" panose="020F0502020204030204" pitchFamily="34" charset="0"/>
                <a:cs typeface="Calibri" panose="020F0502020204030204" pitchFamily="34" charset="0"/>
              </a:rPr>
              <a:t>, “Learning structured communication for multi-agent reinforcement learning,” </a:t>
            </a:r>
            <a:r>
              <a:rPr lang="en-US" sz="800" i="1" dirty="0" err="1">
                <a:effectLst/>
                <a:latin typeface="Calibri" panose="020F0502020204030204" pitchFamily="34" charset="0"/>
                <a:ea typeface="Calibri" panose="020F0502020204030204" pitchFamily="34" charset="0"/>
                <a:cs typeface="Calibri" panose="020F0502020204030204" pitchFamily="34" charset="0"/>
              </a:rPr>
              <a:t>Auton</a:t>
            </a:r>
            <a:r>
              <a:rPr lang="en-US" sz="800" i="1" dirty="0">
                <a:effectLst/>
                <a:latin typeface="Calibri" panose="020F0502020204030204" pitchFamily="34" charset="0"/>
                <a:ea typeface="Calibri" panose="020F0502020204030204" pitchFamily="34" charset="0"/>
                <a:cs typeface="Calibri" panose="020F0502020204030204" pitchFamily="34" charset="0"/>
              </a:rPr>
              <a:t>. Agents Multi-Agent Syst.</a:t>
            </a:r>
            <a:r>
              <a:rPr lang="en-US" sz="800" dirty="0">
                <a:effectLst/>
                <a:latin typeface="Calibri" panose="020F0502020204030204" pitchFamily="34" charset="0"/>
                <a:ea typeface="Calibri" panose="020F0502020204030204" pitchFamily="34" charset="0"/>
                <a:cs typeface="Calibri" panose="020F0502020204030204" pitchFamily="34" charset="0"/>
              </a:rPr>
              <a:t>, vol. 36, no. 2, p. 50, Oct. 2022,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10.1007/s10458-022-09580-8.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[14]	J. </a:t>
            </a:r>
            <a:r>
              <a:rPr lang="en-US" sz="8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800" dirty="0">
                <a:effectLst/>
                <a:latin typeface="Calibri" panose="020F0502020204030204" pitchFamily="34" charset="0"/>
                <a:ea typeface="Calibri" panose="020F0502020204030204" pitchFamily="34" charset="0"/>
                <a:cs typeface="Calibri" panose="020F0502020204030204" pitchFamily="34" charset="0"/>
              </a:rPr>
              <a:t>, S. </a:t>
            </a:r>
            <a:r>
              <a:rPr lang="en-US" sz="800" dirty="0" err="1">
                <a:effectLst/>
                <a:latin typeface="Calibri" panose="020F0502020204030204" pitchFamily="34" charset="0"/>
                <a:ea typeface="Calibri" panose="020F0502020204030204" pitchFamily="34" charset="0"/>
                <a:cs typeface="Calibri" panose="020F0502020204030204" pitchFamily="34" charset="0"/>
              </a:rPr>
              <a:t>Morad</a:t>
            </a:r>
            <a:r>
              <a:rPr lang="en-US" sz="800" dirty="0">
                <a:effectLst/>
                <a:latin typeface="Calibri" panose="020F0502020204030204" pitchFamily="34" charset="0"/>
                <a:ea typeface="Calibri" panose="020F0502020204030204" pitchFamily="34" charset="0"/>
                <a:cs typeface="Calibri" panose="020F0502020204030204" pitchFamily="34" charset="0"/>
              </a:rPr>
              <a:t>, J. </a:t>
            </a:r>
            <a:r>
              <a:rPr lang="en-US" sz="800" dirty="0" err="1">
                <a:effectLst/>
                <a:latin typeface="Calibri" panose="020F0502020204030204" pitchFamily="34" charset="0"/>
                <a:ea typeface="Calibri" panose="020F0502020204030204" pitchFamily="34" charset="0"/>
                <a:cs typeface="Calibri" panose="020F0502020204030204" pitchFamily="34" charset="0"/>
              </a:rPr>
              <a:t>Gielis</a:t>
            </a:r>
            <a:r>
              <a:rPr lang="en-US" sz="800" dirty="0">
                <a:effectLst/>
                <a:latin typeface="Calibri" panose="020F0502020204030204" pitchFamily="34" charset="0"/>
                <a:ea typeface="Calibri" panose="020F0502020204030204" pitchFamily="34" charset="0"/>
                <a:cs typeface="Calibri" panose="020F0502020204030204" pitchFamily="34" charset="0"/>
              </a:rPr>
              <a:t>, Q. Li, and A. Prorok, “A Framework for Real-World Multi-Robot Systems Running Decentralized GNN-Based Policies,” in </a:t>
            </a:r>
            <a:r>
              <a:rPr lang="en-US" sz="800" i="1" dirty="0">
                <a:effectLst/>
                <a:latin typeface="Calibri" panose="020F0502020204030204" pitchFamily="34" charset="0"/>
                <a:ea typeface="Calibri" panose="020F0502020204030204" pitchFamily="34" charset="0"/>
                <a:cs typeface="Calibri" panose="020F0502020204030204" pitchFamily="34" charset="0"/>
              </a:rPr>
              <a:t>2022 International Conference on Robotics and Automation (ICRA)</a:t>
            </a:r>
            <a:r>
              <a:rPr lang="en-US" sz="800" dirty="0">
                <a:effectLst/>
                <a:latin typeface="Calibri" panose="020F0502020204030204" pitchFamily="34" charset="0"/>
                <a:ea typeface="Calibri" panose="020F0502020204030204" pitchFamily="34" charset="0"/>
                <a:cs typeface="Calibri" panose="020F0502020204030204" pitchFamily="34" charset="0"/>
              </a:rPr>
              <a:t>, Philadelphia, PA, USA, May 2022, pp. 8772–8778.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10.1109/ICRA46639.2022.9811744.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[15]	E. </a:t>
            </a:r>
            <a:r>
              <a:rPr lang="en-US" sz="800" dirty="0" err="1">
                <a:effectLst/>
                <a:latin typeface="Calibri" panose="020F0502020204030204" pitchFamily="34" charset="0"/>
                <a:ea typeface="Calibri" panose="020F0502020204030204" pitchFamily="34" charset="0"/>
                <a:cs typeface="Calibri" panose="020F0502020204030204" pitchFamily="34" charset="0"/>
              </a:rPr>
              <a:t>Seraj</a:t>
            </a:r>
            <a:r>
              <a:rPr lang="en-US" sz="800" dirty="0">
                <a:effectLst/>
                <a:latin typeface="Calibri" panose="020F0502020204030204" pitchFamily="34" charset="0"/>
                <a:ea typeface="Calibri" panose="020F0502020204030204" pitchFamily="34" charset="0"/>
                <a:cs typeface="Calibri" panose="020F0502020204030204" pitchFamily="34" charset="0"/>
              </a:rPr>
              <a:t>, “Learning Efficient Diverse Communication for Cooperative Heterogeneous Teaming,” 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[17]	A. R. Wagner, “Robot-Guided Evacuation as a Paradigm for Human-Robot Interaction Research,” </a:t>
            </a:r>
            <a:r>
              <a:rPr lang="en-US" sz="800" i="1" dirty="0">
                <a:effectLst/>
                <a:latin typeface="Calibri" panose="020F0502020204030204" pitchFamily="34" charset="0"/>
                <a:ea typeface="Calibri" panose="020F0502020204030204" pitchFamily="34" charset="0"/>
                <a:cs typeface="Calibri" panose="020F0502020204030204" pitchFamily="34" charset="0"/>
              </a:rPr>
              <a:t>Front. Robot. AI</a:t>
            </a:r>
            <a:r>
              <a:rPr lang="en-US" sz="800" dirty="0">
                <a:effectLst/>
                <a:latin typeface="Calibri" panose="020F0502020204030204" pitchFamily="34" charset="0"/>
                <a:ea typeface="Calibri" panose="020F0502020204030204" pitchFamily="34" charset="0"/>
                <a:cs typeface="Calibri" panose="020F0502020204030204" pitchFamily="34" charset="0"/>
              </a:rPr>
              <a:t>, vol. 8, p. 701938, Jul. 2021,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10.3389/frobt.2021.701938.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dirty="0">
                <a:effectLst/>
                <a:latin typeface="Calibri" panose="020F0502020204030204" pitchFamily="34" charset="0"/>
                <a:ea typeface="Calibri" panose="020F0502020204030204" pitchFamily="34" charset="0"/>
                <a:cs typeface="Calibri" panose="020F0502020204030204" pitchFamily="34" charset="0"/>
              </a:rPr>
              <a:t>[18]	A. D. Ames, X. Xu, J. W. Grizzle, and P. </a:t>
            </a:r>
            <a:r>
              <a:rPr lang="en-US" sz="800" dirty="0" err="1">
                <a:effectLst/>
                <a:latin typeface="Calibri" panose="020F0502020204030204" pitchFamily="34" charset="0"/>
                <a:ea typeface="Calibri" panose="020F0502020204030204" pitchFamily="34" charset="0"/>
                <a:cs typeface="Calibri" panose="020F0502020204030204" pitchFamily="34" charset="0"/>
              </a:rPr>
              <a:t>Tabuada</a:t>
            </a:r>
            <a:r>
              <a:rPr lang="en-US" sz="800" dirty="0">
                <a:effectLst/>
                <a:latin typeface="Calibri" panose="020F0502020204030204" pitchFamily="34" charset="0"/>
                <a:ea typeface="Calibri" panose="020F0502020204030204" pitchFamily="34" charset="0"/>
                <a:cs typeface="Calibri" panose="020F0502020204030204" pitchFamily="34" charset="0"/>
              </a:rPr>
              <a:t>, “Control Barrier Function Based Quadratic Programs for Safety Critical Systems,” </a:t>
            </a:r>
            <a:r>
              <a:rPr lang="en-US" sz="8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800" i="1" dirty="0" err="1">
                <a:effectLst/>
                <a:latin typeface="Calibri" panose="020F0502020204030204" pitchFamily="34" charset="0"/>
                <a:ea typeface="Calibri" panose="020F0502020204030204" pitchFamily="34" charset="0"/>
                <a:cs typeface="Calibri" panose="020F0502020204030204" pitchFamily="34" charset="0"/>
              </a:rPr>
              <a:t>Autom</a:t>
            </a:r>
            <a:r>
              <a:rPr lang="en-US" sz="800" i="1" dirty="0">
                <a:effectLst/>
                <a:latin typeface="Calibri" panose="020F0502020204030204" pitchFamily="34" charset="0"/>
                <a:ea typeface="Calibri" panose="020F0502020204030204" pitchFamily="34" charset="0"/>
                <a:cs typeface="Calibri" panose="020F0502020204030204" pitchFamily="34" charset="0"/>
              </a:rPr>
              <a:t>. Control</a:t>
            </a:r>
            <a:r>
              <a:rPr lang="en-US" sz="800" dirty="0">
                <a:effectLst/>
                <a:latin typeface="Calibri" panose="020F0502020204030204" pitchFamily="34" charset="0"/>
                <a:ea typeface="Calibri" panose="020F0502020204030204" pitchFamily="34" charset="0"/>
                <a:cs typeface="Calibri" panose="020F0502020204030204" pitchFamily="34" charset="0"/>
              </a:rPr>
              <a:t>, vol. 62, no. 8, pp. 3861–3876, Aug. 2017, </a:t>
            </a:r>
            <a:r>
              <a:rPr lang="en-US" sz="800" dirty="0" err="1">
                <a:effectLst/>
                <a:latin typeface="Calibri" panose="020F0502020204030204" pitchFamily="34" charset="0"/>
                <a:ea typeface="Calibri" panose="020F0502020204030204" pitchFamily="34" charset="0"/>
                <a:cs typeface="Calibri" panose="020F0502020204030204" pitchFamily="34" charset="0"/>
              </a:rPr>
              <a:t>doi</a:t>
            </a:r>
            <a:r>
              <a:rPr lang="en-US" sz="800" dirty="0">
                <a:effectLst/>
                <a:latin typeface="Calibri" panose="020F0502020204030204" pitchFamily="34" charset="0"/>
                <a:ea typeface="Calibri" panose="020F0502020204030204" pitchFamily="34" charset="0"/>
                <a:cs typeface="Calibri" panose="020F0502020204030204" pitchFamily="34" charset="0"/>
              </a:rPr>
              <a:t>: 10.1109/TAC.2016.2638961.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20</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44391A1F-F382-DF9A-0320-0B0A08AE933A}"/>
              </a:ext>
            </a:extLst>
          </p:cNvPr>
          <p:cNvSpPr txBox="1"/>
          <p:nvPr/>
        </p:nvSpPr>
        <p:spPr>
          <a:xfrm>
            <a:off x="8412480" y="1216831"/>
            <a:ext cx="3246723" cy="461665"/>
          </a:xfrm>
          <a:prstGeom prst="rect">
            <a:avLst/>
          </a:prstGeom>
          <a:noFill/>
        </p:spPr>
        <p:txBody>
          <a:bodyPr wrap="none" rtlCol="0">
            <a:spAutoFit/>
          </a:bodyPr>
          <a:lstStyle/>
          <a:p>
            <a:r>
              <a:rPr lang="en-US" sz="2400" dirty="0">
                <a:hlinkClick r:id="rId2"/>
              </a:rPr>
              <a:t>tinyurl.com/</a:t>
            </a:r>
            <a:r>
              <a:rPr lang="en-US" sz="2400" dirty="0" err="1">
                <a:hlinkClick r:id="rId2"/>
              </a:rPr>
              <a:t>ABQERefs</a:t>
            </a:r>
            <a:endParaRPr lang="en-US" sz="2400" dirty="0"/>
          </a:p>
        </p:txBody>
      </p:sp>
    </p:spTree>
    <p:extLst>
      <p:ext uri="{BB962C8B-B14F-4D97-AF65-F5344CB8AC3E}">
        <p14:creationId xmlns:p14="http://schemas.microsoft.com/office/powerpoint/2010/main" val="243619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Safety Barrier Certificates[2]</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Also investigates the problem of </a:t>
            </a:r>
            <a:r>
              <a:rPr lang="en-US" i="1" dirty="0"/>
              <a:t>deadlock</a:t>
            </a:r>
            <a:r>
              <a:rPr lang="en-US" dirty="0"/>
              <a:t> in these systems, where control laws lead to system states which can’t resolve absent extra logic</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21</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2050" name="Picture 2" descr="Fig. 8.">
            <a:extLst>
              <a:ext uri="{FF2B5EF4-FFF2-40B4-BE49-F238E27FC236}">
                <a16:creationId xmlns:a16="http://schemas.microsoft.com/office/drawing/2014/main" id="{56E11CE7-3331-FC00-08F0-A7A833DA9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08"/>
          <a:stretch/>
        </p:blipFill>
        <p:spPr bwMode="auto">
          <a:xfrm>
            <a:off x="3805542" y="2811744"/>
            <a:ext cx="3850126" cy="31026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53E5C5-DD4A-1C32-28D7-FB9E0116294C}"/>
              </a:ext>
            </a:extLst>
          </p:cNvPr>
          <p:cNvSpPr txBox="1"/>
          <p:nvPr/>
        </p:nvSpPr>
        <p:spPr>
          <a:xfrm>
            <a:off x="4495800" y="4010136"/>
            <a:ext cx="794448" cy="369332"/>
          </a:xfrm>
          <a:prstGeom prst="rect">
            <a:avLst/>
          </a:prstGeom>
          <a:solidFill>
            <a:schemeClr val="bg1"/>
          </a:solidFill>
        </p:spPr>
        <p:txBody>
          <a:bodyPr wrap="none" rtlCol="0">
            <a:spAutoFit/>
          </a:bodyPr>
          <a:lstStyle/>
          <a:p>
            <a:r>
              <a:rPr lang="en-US" dirty="0"/>
              <a:t>Type I</a:t>
            </a:r>
          </a:p>
        </p:txBody>
      </p:sp>
      <p:sp>
        <p:nvSpPr>
          <p:cNvPr id="9" name="TextBox 8">
            <a:extLst>
              <a:ext uri="{FF2B5EF4-FFF2-40B4-BE49-F238E27FC236}">
                <a16:creationId xmlns:a16="http://schemas.microsoft.com/office/drawing/2014/main" id="{23CBCE2B-B999-82C6-4EA1-E522C835547C}"/>
              </a:ext>
            </a:extLst>
          </p:cNvPr>
          <p:cNvSpPr txBox="1"/>
          <p:nvPr/>
        </p:nvSpPr>
        <p:spPr>
          <a:xfrm>
            <a:off x="6861220" y="3977870"/>
            <a:ext cx="858568" cy="369332"/>
          </a:xfrm>
          <a:prstGeom prst="rect">
            <a:avLst/>
          </a:prstGeom>
          <a:solidFill>
            <a:schemeClr val="bg1"/>
          </a:solidFill>
        </p:spPr>
        <p:txBody>
          <a:bodyPr wrap="none" rtlCol="0">
            <a:spAutoFit/>
          </a:bodyPr>
          <a:lstStyle/>
          <a:p>
            <a:r>
              <a:rPr lang="en-US" dirty="0"/>
              <a:t>Type II</a:t>
            </a:r>
          </a:p>
        </p:txBody>
      </p:sp>
      <p:sp>
        <p:nvSpPr>
          <p:cNvPr id="10" name="TextBox 9">
            <a:extLst>
              <a:ext uri="{FF2B5EF4-FFF2-40B4-BE49-F238E27FC236}">
                <a16:creationId xmlns:a16="http://schemas.microsoft.com/office/drawing/2014/main" id="{6F684C45-C1E0-5E49-795A-4CC9122BBA44}"/>
              </a:ext>
            </a:extLst>
          </p:cNvPr>
          <p:cNvSpPr txBox="1"/>
          <p:nvPr/>
        </p:nvSpPr>
        <p:spPr>
          <a:xfrm>
            <a:off x="6245135" y="5632764"/>
            <a:ext cx="922688" cy="369332"/>
          </a:xfrm>
          <a:prstGeom prst="rect">
            <a:avLst/>
          </a:prstGeom>
          <a:solidFill>
            <a:schemeClr val="bg1"/>
          </a:solidFill>
        </p:spPr>
        <p:txBody>
          <a:bodyPr wrap="none" rtlCol="0">
            <a:spAutoFit/>
          </a:bodyPr>
          <a:lstStyle/>
          <a:p>
            <a:r>
              <a:rPr lang="en-US" dirty="0"/>
              <a:t>Type III</a:t>
            </a:r>
          </a:p>
        </p:txBody>
      </p:sp>
    </p:spTree>
    <p:extLst>
      <p:ext uri="{BB962C8B-B14F-4D97-AF65-F5344CB8AC3E}">
        <p14:creationId xmlns:p14="http://schemas.microsoft.com/office/powerpoint/2010/main" val="152399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Control Barrier Functions and Certificates[18]</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252200" cy="3723837"/>
              </a:xfrm>
            </p:spPr>
            <p:txBody>
              <a:bodyPr>
                <a:normAutofit lnSpcReduction="10000"/>
              </a:bodyPr>
              <a:lstStyle/>
              <a:p>
                <a:r>
                  <a:rPr lang="en-US" dirty="0"/>
                  <a:t>Given a closed set </a:t>
                </a:r>
                <a:r>
                  <a:rPr lang="en-US" i="1" dirty="0"/>
                  <a:t>C</a:t>
                </a:r>
                <a:r>
                  <a:rPr lang="en-US" dirty="0"/>
                  <a:t> we can define two types of </a:t>
                </a:r>
                <a:r>
                  <a:rPr lang="en-US" i="1" dirty="0"/>
                  <a:t>Barrier Functions</a:t>
                </a:r>
              </a:p>
              <a:p>
                <a:pPr lvl="1"/>
                <a:r>
                  <a:rPr lang="en-US" dirty="0"/>
                  <a:t>Reciprocal Barrier Functions (RBFs):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𝐶</m:t>
                            </m:r>
                          </m:lim>
                        </m:limLow>
                      </m:fName>
                      <m:e>
                        <m:r>
                          <a:rPr lang="en-US" b="0" i="1" smtClean="0">
                            <a:latin typeface="Cambria Math" panose="02040503050406030204" pitchFamily="18" charset="0"/>
                          </a:rPr>
                          <m:t>𝑅</m:t>
                        </m:r>
                        <m:r>
                          <a:rPr lang="en-US" i="1">
                            <a:latin typeface="Cambria Math" panose="02040503050406030204" pitchFamily="18" charset="0"/>
                          </a:rPr>
                          <m:t>𝐵𝐹</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r>
                  <a:rPr lang="en-US" dirty="0"/>
                  <a:t>Zeroing Barrier Functions (ZBFs):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𝐶</m:t>
                            </m:r>
                          </m:lim>
                        </m:limLow>
                      </m:fName>
                      <m:e>
                        <m:r>
                          <a:rPr lang="en-US" b="0" i="1" smtClean="0">
                            <a:latin typeface="Cambria Math" panose="02040503050406030204" pitchFamily="18" charset="0"/>
                          </a:rPr>
                          <m:t>𝑍</m:t>
                        </m:r>
                        <m:r>
                          <a:rPr lang="en-US" b="0" i="1" smtClean="0">
                            <a:latin typeface="Cambria Math" panose="02040503050406030204" pitchFamily="18" charset="0"/>
                          </a:rPr>
                          <m:t>𝐵𝐹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a:p>
                <a:r>
                  <a:rPr lang="en-US" dirty="0"/>
                  <a:t>In order to guarantee </a:t>
                </a:r>
                <a:r>
                  <a:rPr lang="en-US" i="1" dirty="0"/>
                  <a:t>Forward Invariance</a:t>
                </a:r>
                <a:r>
                  <a:rPr lang="en-US" dirty="0"/>
                  <a:t> we create </a:t>
                </a:r>
                <a:r>
                  <a:rPr lang="en-US" i="1" dirty="0"/>
                  <a:t>Control Barrier Functions </a:t>
                </a:r>
                <a:r>
                  <a:rPr lang="en-US" dirty="0"/>
                  <a:t>for continuously differentiable, Lipschitz Continuous function </a:t>
                </a:r>
                <a:r>
                  <a:rPr lang="en-US" i="1" dirty="0"/>
                  <a:t>B(x) </a:t>
                </a:r>
                <a:r>
                  <a:rPr lang="en-US" dirty="0"/>
                  <a:t>given a system with dynamics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𝑢</m:t>
                    </m:r>
                  </m:oMath>
                </a14:m>
                <a:endParaRPr lang="en-US" i="1" dirty="0"/>
              </a:p>
              <a:p>
                <a:pPr lvl="1"/>
                <a:r>
                  <a:rPr lang="en-US" dirty="0"/>
                  <a:t>Reciprocal Control Barrier Functions: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𝑟𝑐𝑏𝑓</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𝑓</m:t>
                        </m:r>
                      </m:sub>
                    </m:sSub>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𝑔</m:t>
                        </m:r>
                      </m:sub>
                    </m:sSub>
                    <m:r>
                      <a:rPr lang="en-US" b="0" i="1" smtClean="0">
                        <a:latin typeface="Cambria Math" panose="02040503050406030204" pitchFamily="18" charset="0"/>
                      </a:rPr>
                      <m:t>𝐵𝑢</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h</m:t>
                    </m:r>
                    <m:r>
                      <a:rPr lang="en-US" b="0" i="1" smtClean="0">
                        <a:latin typeface="Cambria Math" panose="02040503050406030204" pitchFamily="18" charset="0"/>
                      </a:rPr>
                      <m:t>≤0}</m:t>
                    </m:r>
                  </m:oMath>
                </a14:m>
                <a:endParaRPr lang="en-US" dirty="0"/>
              </a:p>
              <a:p>
                <a:pPr lvl="1"/>
                <a:r>
                  <a:rPr lang="en-US" dirty="0"/>
                  <a:t>Zeroing Control Barrier Functions: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𝑧</m:t>
                        </m:r>
                        <m:r>
                          <a:rPr lang="en-US" b="0" i="1" smtClean="0">
                            <a:latin typeface="Cambria Math" panose="02040503050406030204" pitchFamily="18" charset="0"/>
                          </a:rPr>
                          <m:t>𝑐𝑏𝑓</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𝑓</m:t>
                        </m:r>
                      </m:sub>
                    </m:sSub>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𝑔</m:t>
                        </m:r>
                      </m:sub>
                    </m:sSub>
                    <m:r>
                      <a:rPr lang="en-US" b="0" i="1" smtClean="0">
                        <a:latin typeface="Cambria Math" panose="02040503050406030204" pitchFamily="18" charset="0"/>
                      </a:rPr>
                      <m:t>𝐵𝑢</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a:p>
                <a:pPr lvl="1"/>
                <a:r>
                  <a:rPr lang="en-US" dirty="0"/>
                  <a:t>Choosing control inputs within this set guarantee </a:t>
                </a:r>
                <a:r>
                  <a:rPr lang="en-US" i="1" dirty="0"/>
                  <a:t>forward invariance</a:t>
                </a:r>
                <a:endParaRPr lang="en-US" dirty="0"/>
              </a:p>
            </p:txBody>
          </p:sp>
        </mc:Choice>
        <mc:Fallback>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1252200" cy="3723837"/>
              </a:xfrm>
              <a:blipFill>
                <a:blip r:embed="rId3"/>
                <a:stretch>
                  <a:fillRect l="-976" t="-2619" r="-1030" b="-103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22</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60235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Taxonomy[11]</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23</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68B2AD26-59F4-DD0B-8F00-7722E09F41F6}"/>
              </a:ext>
            </a:extLst>
          </p:cNvPr>
          <p:cNvPicPr>
            <a:picLocks noGrp="1" noChangeAspect="1"/>
          </p:cNvPicPr>
          <p:nvPr>
            <p:ph idx="1"/>
          </p:nvPr>
        </p:nvPicPr>
        <p:blipFill>
          <a:blip r:embed="rId3"/>
          <a:stretch>
            <a:fillRect/>
          </a:stretch>
        </p:blipFill>
        <p:spPr>
          <a:xfrm>
            <a:off x="2054558" y="1690688"/>
            <a:ext cx="8082883" cy="4021727"/>
          </a:xfrm>
        </p:spPr>
      </p:pic>
    </p:spTree>
    <p:extLst>
      <p:ext uri="{BB962C8B-B14F-4D97-AF65-F5344CB8AC3E}">
        <p14:creationId xmlns:p14="http://schemas.microsoft.com/office/powerpoint/2010/main" val="293098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Agent Heterogeneity &amp; GNNs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24</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6" name="Content Placeholder 5">
            <a:extLst>
              <a:ext uri="{FF2B5EF4-FFF2-40B4-BE49-F238E27FC236}">
                <a16:creationId xmlns:a16="http://schemas.microsoft.com/office/drawing/2014/main" id="{A0E162FC-887A-CF4C-7243-8D401439FD4B}"/>
              </a:ext>
            </a:extLst>
          </p:cNvPr>
          <p:cNvSpPr>
            <a:spLocks noGrp="1"/>
          </p:cNvSpPr>
          <p:nvPr>
            <p:ph idx="1"/>
          </p:nvPr>
        </p:nvSpPr>
        <p:spPr>
          <a:xfrm>
            <a:off x="838200" y="1825625"/>
            <a:ext cx="11353800" cy="3723837"/>
          </a:xfrm>
        </p:spPr>
        <p:txBody>
          <a:bodyPr>
            <a:normAutofit lnSpcReduction="10000"/>
          </a:bodyPr>
          <a:lstStyle/>
          <a:p>
            <a:r>
              <a:rPr lang="en-US" dirty="0"/>
              <a:t>Often useful for MA systems to have multiple agent types:</a:t>
            </a:r>
          </a:p>
          <a:p>
            <a:pPr lvl="1"/>
            <a:r>
              <a:rPr lang="en-US" dirty="0"/>
              <a:t>Drones &amp; Ground Vehicles for Search and Rescue</a:t>
            </a:r>
          </a:p>
          <a:p>
            <a:pPr lvl="1"/>
            <a:r>
              <a:rPr lang="en-US" dirty="0"/>
              <a:t>Long &amp; Short Range Logistics Robots</a:t>
            </a:r>
          </a:p>
          <a:p>
            <a:r>
              <a:rPr lang="en-US" dirty="0"/>
              <a:t>Allows for flexibility in how problems are solved at the cost of complexity</a:t>
            </a:r>
            <a:r>
              <a:rPr lang="en-US" dirty="0">
                <a:hlinkClick r:id="rId2" action="ppaction://hlinksldjump"/>
              </a:rPr>
              <a:t>[15]</a:t>
            </a:r>
            <a:endParaRPr lang="en-US" dirty="0"/>
          </a:p>
          <a:p>
            <a:r>
              <a:rPr lang="en-US" dirty="0"/>
              <a:t>GNNs account for this in a few ways, depending on implementation:</a:t>
            </a:r>
          </a:p>
          <a:p>
            <a:pPr lvl="1"/>
            <a:r>
              <a:rPr lang="en-US" dirty="0"/>
              <a:t>Feature Vectors and Action Spaces of different lengths</a:t>
            </a:r>
          </a:p>
          <a:p>
            <a:pPr lvl="1"/>
            <a:r>
              <a:rPr lang="en-US" dirty="0"/>
              <a:t>Parameter </a:t>
            </a:r>
            <a:r>
              <a:rPr lang="en-US" dirty="0" err="1"/>
              <a:t>Initalizations</a:t>
            </a:r>
            <a:endParaRPr lang="en-US" dirty="0"/>
          </a:p>
          <a:p>
            <a:pPr lvl="1"/>
            <a:endParaRPr lang="en-US" dirty="0"/>
          </a:p>
        </p:txBody>
      </p:sp>
    </p:spTree>
    <p:extLst>
      <p:ext uri="{BB962C8B-B14F-4D97-AF65-F5344CB8AC3E}">
        <p14:creationId xmlns:p14="http://schemas.microsoft.com/office/powerpoint/2010/main" val="110394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Structure Considerations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25</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6" name="Content Placeholder 5">
            <a:extLst>
              <a:ext uri="{FF2B5EF4-FFF2-40B4-BE49-F238E27FC236}">
                <a16:creationId xmlns:a16="http://schemas.microsoft.com/office/drawing/2014/main" id="{A0E162FC-887A-CF4C-7243-8D401439FD4B}"/>
              </a:ext>
            </a:extLst>
          </p:cNvPr>
          <p:cNvSpPr>
            <a:spLocks noGrp="1"/>
          </p:cNvSpPr>
          <p:nvPr>
            <p:ph idx="1"/>
          </p:nvPr>
        </p:nvSpPr>
        <p:spPr>
          <a:xfrm>
            <a:off x="838200" y="1825625"/>
            <a:ext cx="11353800" cy="3723837"/>
          </a:xfrm>
        </p:spPr>
        <p:txBody>
          <a:bodyPr>
            <a:normAutofit fontScale="92500" lnSpcReduction="10000"/>
          </a:bodyPr>
          <a:lstStyle/>
          <a:p>
            <a:r>
              <a:rPr lang="en-US" dirty="0"/>
              <a:t>Centralization vs Decentralization</a:t>
            </a:r>
          </a:p>
          <a:p>
            <a:pPr lvl="1"/>
            <a:r>
              <a:rPr lang="en-US" dirty="0"/>
              <a:t>Centralized Training, Decentralized Execution (CTDE)</a:t>
            </a:r>
          </a:p>
          <a:p>
            <a:pPr lvl="1"/>
            <a:r>
              <a:rPr lang="en-US" dirty="0"/>
              <a:t>Decentralized Training, Decentralized Execution (DTDE)</a:t>
            </a:r>
          </a:p>
          <a:p>
            <a:r>
              <a:rPr lang="en-US" dirty="0"/>
              <a:t>Heterogeneity</a:t>
            </a:r>
          </a:p>
          <a:p>
            <a:pPr lvl="1"/>
            <a:r>
              <a:rPr lang="en-US" dirty="0"/>
              <a:t>Agents with different abilities often improve overall performance</a:t>
            </a:r>
          </a:p>
          <a:p>
            <a:r>
              <a:rPr lang="en-US" dirty="0"/>
              <a:t>Problem Decomposition</a:t>
            </a:r>
          </a:p>
          <a:p>
            <a:pPr lvl="1"/>
            <a:r>
              <a:rPr lang="en-US" dirty="0"/>
              <a:t>Global vs Local Objectives</a:t>
            </a:r>
          </a:p>
          <a:p>
            <a:pPr lvl="1"/>
            <a:r>
              <a:rPr lang="en-US" dirty="0"/>
              <a:t>Agent State Observability</a:t>
            </a:r>
          </a:p>
          <a:p>
            <a:pPr lvl="1"/>
            <a:r>
              <a:rPr lang="en-US" dirty="0"/>
              <a:t>Information Security</a:t>
            </a:r>
          </a:p>
          <a:p>
            <a:pPr lvl="1"/>
            <a:endParaRPr lang="en-US" dirty="0"/>
          </a:p>
          <a:p>
            <a:pPr lvl="1"/>
            <a:endParaRPr lang="en-US" dirty="0"/>
          </a:p>
        </p:txBody>
      </p:sp>
    </p:spTree>
    <p:extLst>
      <p:ext uri="{BB962C8B-B14F-4D97-AF65-F5344CB8AC3E}">
        <p14:creationId xmlns:p14="http://schemas.microsoft.com/office/powerpoint/2010/main" val="52544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Example: Interpretability for Decentralized GNN based Exploration[5]</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1" y="1825625"/>
            <a:ext cx="5886450" cy="3723837"/>
          </a:xfrm>
        </p:spPr>
        <p:txBody>
          <a:bodyPr>
            <a:normAutofit lnSpcReduction="10000"/>
          </a:bodyPr>
          <a:lstStyle/>
          <a:p>
            <a:r>
              <a:rPr lang="en-US" dirty="0"/>
              <a:t>Achieves a level of interpretability by using example cases</a:t>
            </a:r>
          </a:p>
          <a:p>
            <a:pPr lvl="1"/>
            <a:r>
              <a:rPr lang="en-US" dirty="0"/>
              <a:t>In this example the attention component of the HGRN is studied as a mobile agent moves between two fixed agents – the GNN begins to pay attention once the agents are close enough for communication to occur without significant loss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26</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4098" name="Picture 2">
            <a:extLst>
              <a:ext uri="{FF2B5EF4-FFF2-40B4-BE49-F238E27FC236}">
                <a16:creationId xmlns:a16="http://schemas.microsoft.com/office/drawing/2014/main" id="{4A25EB63-5D53-1820-AE46-6A2F8AA35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93"/>
          <a:stretch/>
        </p:blipFill>
        <p:spPr bwMode="auto">
          <a:xfrm>
            <a:off x="6724650" y="1788100"/>
            <a:ext cx="5467350"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75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Example: Learning Heterogenous Communication Structures via GNNs[14]</a:t>
            </a:r>
          </a:p>
        </p:txBody>
      </p:sp>
      <p:pic>
        <p:nvPicPr>
          <p:cNvPr id="7" name="Content Placeholder 6" descr="Diagram&#10;&#10;Description automatically generated">
            <a:extLst>
              <a:ext uri="{FF2B5EF4-FFF2-40B4-BE49-F238E27FC236}">
                <a16:creationId xmlns:a16="http://schemas.microsoft.com/office/drawing/2014/main" id="{402805D6-D515-1265-B4E7-4E9D95B9B24F}"/>
              </a:ext>
            </a:extLst>
          </p:cNvPr>
          <p:cNvPicPr>
            <a:picLocks noGrp="1" noChangeAspect="1"/>
          </p:cNvPicPr>
          <p:nvPr>
            <p:ph idx="1"/>
          </p:nvPr>
        </p:nvPicPr>
        <p:blipFill>
          <a:blip r:embed="rId3"/>
          <a:stretch>
            <a:fillRect/>
          </a:stretch>
        </p:blipFill>
        <p:spPr>
          <a:xfrm>
            <a:off x="6953250" y="3973131"/>
            <a:ext cx="5238750" cy="2038350"/>
          </a:xfrm>
        </p:spPr>
      </p:pic>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27</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AutoShape 2" descr="Fig. 2. - The robots form a graph based on their separation and commu-nication range $R_{COM}$. They leverage communication via latent messages $\mathbf{m}^{i,t}$ generated from local observations $\mathbf{z}^{i,t}$ propagated over graph edges (wireless adhoc communication links) to overcome the partial observability of the workspace. To solve this task, we utilize and deploy gnn-based policies that aggregate messages of robots within the local neighborhood $\mathcal{N}^{t,i}$ and compute a local action.">
            <a:extLst>
              <a:ext uri="{FF2B5EF4-FFF2-40B4-BE49-F238E27FC236}">
                <a16:creationId xmlns:a16="http://schemas.microsoft.com/office/drawing/2014/main" id="{FC430298-6AAF-54A5-6052-ABBCC5F5CE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734A20E1-9C7E-802B-6496-21B54B8CD8C6}"/>
              </a:ext>
            </a:extLst>
          </p:cNvPr>
          <p:cNvSpPr txBox="1"/>
          <p:nvPr/>
        </p:nvSpPr>
        <p:spPr>
          <a:xfrm>
            <a:off x="11692128" y="5421868"/>
            <a:ext cx="598241" cy="369332"/>
          </a:xfrm>
          <a:prstGeom prst="rect">
            <a:avLst/>
          </a:prstGeom>
          <a:noFill/>
        </p:spPr>
        <p:txBody>
          <a:bodyPr wrap="none" rtlCol="0">
            <a:spAutoFit/>
          </a:bodyPr>
          <a:lstStyle/>
          <a:p>
            <a:r>
              <a:rPr lang="en-US" dirty="0"/>
              <a:t>[15]</a:t>
            </a:r>
          </a:p>
        </p:txBody>
      </p:sp>
      <p:sp>
        <p:nvSpPr>
          <p:cNvPr id="9" name="Content Placeholder 5">
            <a:extLst>
              <a:ext uri="{FF2B5EF4-FFF2-40B4-BE49-F238E27FC236}">
                <a16:creationId xmlns:a16="http://schemas.microsoft.com/office/drawing/2014/main" id="{E7138F90-67A1-6881-D2A8-A435C357EE1F}"/>
              </a:ext>
            </a:extLst>
          </p:cNvPr>
          <p:cNvSpPr txBox="1">
            <a:spLocks/>
          </p:cNvSpPr>
          <p:nvPr/>
        </p:nvSpPr>
        <p:spPr>
          <a:xfrm>
            <a:off x="838200" y="1825625"/>
            <a:ext cx="11353800" cy="37238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Blumenkamp, </a:t>
            </a:r>
            <a:r>
              <a:rPr lang="en-US" i="1" dirty="0"/>
              <a:t>et al. </a:t>
            </a:r>
            <a:r>
              <a:rPr lang="en-US" dirty="0"/>
              <a:t>propose a GNN structure which allows heterogenous agents to form graphs based on separation and communication distance, updated as:</a:t>
            </a:r>
          </a:p>
          <a:p>
            <a:endParaRPr lang="en-US" dirty="0"/>
          </a:p>
          <a:p>
            <a:endParaRPr lang="en-US" dirty="0"/>
          </a:p>
          <a:p>
            <a:endParaRPr lang="en-US" dirty="0"/>
          </a:p>
          <a:p>
            <a:pPr lvl="1"/>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50484E7-3394-793A-C4A9-FFD7D32B9560}"/>
                  </a:ext>
                </a:extLst>
              </p:cNvPr>
              <p:cNvSpPr txBox="1"/>
              <p:nvPr/>
            </p:nvSpPr>
            <p:spPr>
              <a:xfrm>
                <a:off x="3736091" y="3202282"/>
                <a:ext cx="5964774" cy="9705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h</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r>
                            <a:rPr lang="en-US" sz="2400" b="0" i="1" smtClean="0">
                              <a:latin typeface="Cambria Math" panose="02040503050406030204" pitchFamily="18" charset="0"/>
                            </a:rPr>
                            <m:t>𝑖</m:t>
                          </m:r>
                          <m:r>
                            <a:rPr lang="en-US" sz="2400" b="0" i="1" smtClean="0">
                              <a:latin typeface="Cambria Math" panose="02040503050406030204" pitchFamily="18" charset="0"/>
                            </a:rPr>
                            <m:t> </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𝑈</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𝑘</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 </m:t>
                          </m:r>
                        </m:sup>
                      </m:sSubSup>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𝑖</m:t>
                              </m:r>
                            </m:sup>
                          </m:sSup>
                        </m:sub>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𝑀</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h</m:t>
                              </m:r>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𝑗𝑖</m:t>
                              </m:r>
                            </m:sup>
                          </m:sSup>
                          <m:r>
                            <a:rPr lang="en-US" sz="2400" b="0" i="1" smtClean="0">
                              <a:latin typeface="Cambria Math" panose="02040503050406030204" pitchFamily="18" charset="0"/>
                            </a:rPr>
                            <m:t>))</m:t>
                          </m:r>
                        </m:e>
                      </m:nary>
                    </m:oMath>
                  </m:oMathPara>
                </a14:m>
                <a:endParaRPr lang="en-US" sz="2400" dirty="0"/>
              </a:p>
            </p:txBody>
          </p:sp>
        </mc:Choice>
        <mc:Fallback>
          <p:sp>
            <p:nvSpPr>
              <p:cNvPr id="10" name="TextBox 9">
                <a:extLst>
                  <a:ext uri="{FF2B5EF4-FFF2-40B4-BE49-F238E27FC236}">
                    <a16:creationId xmlns:a16="http://schemas.microsoft.com/office/drawing/2014/main" id="{550484E7-3394-793A-C4A9-FFD7D32B9560}"/>
                  </a:ext>
                </a:extLst>
              </p:cNvPr>
              <p:cNvSpPr txBox="1">
                <a:spLocks noRot="1" noChangeAspect="1" noMove="1" noResize="1" noEditPoints="1" noAdjustHandles="1" noChangeArrowheads="1" noChangeShapeType="1" noTextEdit="1"/>
              </p:cNvSpPr>
              <p:nvPr/>
            </p:nvSpPr>
            <p:spPr>
              <a:xfrm>
                <a:off x="3736091" y="3202282"/>
                <a:ext cx="5964774" cy="970522"/>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D997EC9-1254-D636-2AD5-E36E1CCD031C}"/>
              </a:ext>
            </a:extLst>
          </p:cNvPr>
          <p:cNvSpPr txBox="1"/>
          <p:nvPr/>
        </p:nvSpPr>
        <p:spPr>
          <a:xfrm>
            <a:off x="838200" y="4515252"/>
            <a:ext cx="6223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GNNs Learn to form Ad-Hoc Communication Networks</a:t>
            </a:r>
          </a:p>
        </p:txBody>
      </p:sp>
    </p:spTree>
    <p:extLst>
      <p:ext uri="{BB962C8B-B14F-4D97-AF65-F5344CB8AC3E}">
        <p14:creationId xmlns:p14="http://schemas.microsoft.com/office/powerpoint/2010/main" val="104386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a:xfrm>
            <a:off x="838200" y="365125"/>
            <a:ext cx="11353800" cy="1325563"/>
          </a:xfrm>
        </p:spPr>
        <p:txBody>
          <a:bodyPr>
            <a:normAutofit/>
          </a:bodyPr>
          <a:lstStyle/>
          <a:p>
            <a:r>
              <a:rPr lang="en-US" dirty="0"/>
              <a:t>Example: Learning Policies for Heterogenous Teaming[15]</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7435657" cy="3723837"/>
          </a:xfrm>
        </p:spPr>
        <p:txBody>
          <a:bodyPr>
            <a:normAutofit lnSpcReduction="10000"/>
          </a:bodyPr>
          <a:lstStyle/>
          <a:p>
            <a:r>
              <a:rPr lang="en-US" dirty="0"/>
              <a:t>Extends GATs to Heterogenous MA Systems</a:t>
            </a:r>
          </a:p>
          <a:p>
            <a:r>
              <a:rPr lang="en-US" dirty="0"/>
              <a:t>Realized large performance gains (as much as 434%) over baselines </a:t>
            </a:r>
          </a:p>
          <a:p>
            <a:pPr lvl="1"/>
            <a:r>
              <a:rPr lang="en-US" dirty="0"/>
              <a:t>Achieved by allowing the network to learn a set of Attention Weights for each agent class</a:t>
            </a:r>
          </a:p>
          <a:p>
            <a:pPr lvl="1"/>
            <a:r>
              <a:rPr lang="en-US" dirty="0"/>
              <a:t>Many previous models didn’t explicitly differentiate between different agent classes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28</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8" name="Picture 7">
            <a:extLst>
              <a:ext uri="{FF2B5EF4-FFF2-40B4-BE49-F238E27FC236}">
                <a16:creationId xmlns:a16="http://schemas.microsoft.com/office/drawing/2014/main" id="{0C3F9793-1ACC-6EB0-A278-70759C9CF050}"/>
              </a:ext>
            </a:extLst>
          </p:cNvPr>
          <p:cNvPicPr>
            <a:picLocks noChangeAspect="1"/>
          </p:cNvPicPr>
          <p:nvPr/>
        </p:nvPicPr>
        <p:blipFill>
          <a:blip r:embed="rId3"/>
          <a:stretch>
            <a:fillRect/>
          </a:stretch>
        </p:blipFill>
        <p:spPr>
          <a:xfrm>
            <a:off x="8297778" y="1690688"/>
            <a:ext cx="3870301" cy="4337634"/>
          </a:xfrm>
          <a:prstGeom prst="rect">
            <a:avLst/>
          </a:prstGeom>
        </p:spPr>
      </p:pic>
      <p:sp>
        <p:nvSpPr>
          <p:cNvPr id="9" name="TextBox 8">
            <a:extLst>
              <a:ext uri="{FF2B5EF4-FFF2-40B4-BE49-F238E27FC236}">
                <a16:creationId xmlns:a16="http://schemas.microsoft.com/office/drawing/2014/main" id="{D4F1E5A5-58A1-DA5C-05DE-A06C93B8A9F2}"/>
              </a:ext>
            </a:extLst>
          </p:cNvPr>
          <p:cNvSpPr txBox="1"/>
          <p:nvPr/>
        </p:nvSpPr>
        <p:spPr>
          <a:xfrm>
            <a:off x="8484338" y="1111825"/>
            <a:ext cx="3497179" cy="646331"/>
          </a:xfrm>
          <a:prstGeom prst="rect">
            <a:avLst/>
          </a:prstGeom>
          <a:noFill/>
        </p:spPr>
        <p:txBody>
          <a:bodyPr wrap="square" rtlCol="0">
            <a:spAutoFit/>
          </a:bodyPr>
          <a:lstStyle/>
          <a:p>
            <a:r>
              <a:rPr lang="en-US" dirty="0"/>
              <a:t>Single Send-Receive Update Phase for a single </a:t>
            </a:r>
            <a:r>
              <a:rPr lang="en-US" dirty="0" err="1"/>
              <a:t>HetGAT</a:t>
            </a:r>
            <a:r>
              <a:rPr lang="en-US" dirty="0"/>
              <a:t> agent</a:t>
            </a:r>
          </a:p>
        </p:txBody>
      </p:sp>
    </p:spTree>
    <p:extLst>
      <p:ext uri="{BB962C8B-B14F-4D97-AF65-F5344CB8AC3E}">
        <p14:creationId xmlns:p14="http://schemas.microsoft.com/office/powerpoint/2010/main" val="617024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Example: Interpretability Limiting Human-Robot Interactions[17]</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1" y="1825625"/>
            <a:ext cx="7473906" cy="3723837"/>
          </a:xfrm>
        </p:spPr>
        <p:txBody>
          <a:bodyPr>
            <a:normAutofit lnSpcReduction="10000"/>
          </a:bodyPr>
          <a:lstStyle/>
          <a:p>
            <a:r>
              <a:rPr lang="en-US" dirty="0"/>
              <a:t>In this study A. Wagner investigates the potential application of MA systems to Evacuations</a:t>
            </a:r>
          </a:p>
          <a:p>
            <a:pPr lvl="1"/>
            <a:r>
              <a:rPr lang="en-US" dirty="0"/>
              <a:t>Identifies that shepherding robots are the most effective, but are currently lacking robust safety guarantees needed for implementation</a:t>
            </a:r>
          </a:p>
          <a:p>
            <a:pPr lvl="1"/>
            <a:r>
              <a:rPr lang="en-US" dirty="0"/>
              <a:t>Main obstacles:</a:t>
            </a:r>
          </a:p>
          <a:p>
            <a:pPr lvl="2"/>
            <a:r>
              <a:rPr lang="en-US" dirty="0"/>
              <a:t>Dynamic/Changing Environments</a:t>
            </a:r>
          </a:p>
          <a:p>
            <a:pPr lvl="2"/>
            <a:r>
              <a:rPr lang="en-US" dirty="0"/>
              <a:t>Uninterpretable Models leading to unpredictable behavior</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29</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3074" name="Picture 2">
            <a:extLst>
              <a:ext uri="{FF2B5EF4-FFF2-40B4-BE49-F238E27FC236}">
                <a16:creationId xmlns:a16="http://schemas.microsoft.com/office/drawing/2014/main" id="{2CC94072-ECD2-651E-3762-C8B7DA03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107" y="1648788"/>
            <a:ext cx="3803693" cy="438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Real-World Requirements for MA Systems</a:t>
            </a:r>
          </a:p>
        </p:txBody>
      </p:sp>
      <p:graphicFrame>
        <p:nvGraphicFramePr>
          <p:cNvPr id="5" name="Table 5">
            <a:extLst>
              <a:ext uri="{FF2B5EF4-FFF2-40B4-BE49-F238E27FC236}">
                <a16:creationId xmlns:a16="http://schemas.microsoft.com/office/drawing/2014/main" id="{11CD8854-B663-A85C-70D3-04F5EA250A46}"/>
              </a:ext>
            </a:extLst>
          </p:cNvPr>
          <p:cNvGraphicFramePr>
            <a:graphicFrameLocks noGrp="1"/>
          </p:cNvGraphicFramePr>
          <p:nvPr>
            <p:ph idx="1"/>
            <p:extLst>
              <p:ext uri="{D42A27DB-BD31-4B8C-83A1-F6EECF244321}">
                <p14:modId xmlns:p14="http://schemas.microsoft.com/office/powerpoint/2010/main" val="127379963"/>
              </p:ext>
            </p:extLst>
          </p:nvPr>
        </p:nvGraphicFramePr>
        <p:xfrm>
          <a:off x="838200" y="1825624"/>
          <a:ext cx="10744200" cy="325234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Performance</a:t>
                      </a:r>
                    </a:p>
                  </a:txBody>
                  <a:tcPr/>
                </a:tc>
                <a:tc>
                  <a:txBody>
                    <a:bodyPr/>
                    <a:lstStyle/>
                    <a:p>
                      <a:r>
                        <a:rPr lang="en-US" dirty="0"/>
                        <a:t>Algorithms must be capable of accurately performing the given task</a:t>
                      </a:r>
                    </a:p>
                  </a:txBody>
                  <a:tcPr/>
                </a:tc>
                <a:extLst>
                  <a:ext uri="{0D108BD9-81ED-4DB2-BD59-A6C34878D82A}">
                    <a16:rowId xmlns:a16="http://schemas.microsoft.com/office/drawing/2014/main" val="2396817136"/>
                  </a:ext>
                </a:extLst>
              </a:tr>
              <a:tr h="633984">
                <a:tc>
                  <a:txBody>
                    <a:bodyPr/>
                    <a:lstStyle/>
                    <a:p>
                      <a:r>
                        <a:rPr lang="en-US" dirty="0"/>
                        <a:t>Interpretability</a:t>
                      </a:r>
                    </a:p>
                  </a:txBody>
                  <a:tcPr/>
                </a:tc>
                <a:tc>
                  <a:txBody>
                    <a:bodyPr/>
                    <a:lstStyle/>
                    <a:p>
                      <a:r>
                        <a:rPr lang="en-US" dirty="0"/>
                        <a:t>Algorithms must be able to provide human understandable rationale for actions taken, ideally allowing designers to step through the logic used</a:t>
                      </a:r>
                    </a:p>
                  </a:txBody>
                  <a:tcPr/>
                </a:tc>
                <a:extLst>
                  <a:ext uri="{0D108BD9-81ED-4DB2-BD59-A6C34878D82A}">
                    <a16:rowId xmlns:a16="http://schemas.microsoft.com/office/drawing/2014/main" val="3597577452"/>
                  </a:ext>
                </a:extLst>
              </a:tr>
              <a:tr h="633984">
                <a:tc>
                  <a:txBody>
                    <a:bodyPr/>
                    <a:lstStyle/>
                    <a:p>
                      <a:r>
                        <a:rPr lang="en-US" dirty="0"/>
                        <a:t>Fault Tolerance</a:t>
                      </a:r>
                    </a:p>
                  </a:txBody>
                  <a:tcPr/>
                </a:tc>
                <a:tc>
                  <a:txBody>
                    <a:bodyPr/>
                    <a:lstStyle/>
                    <a:p>
                      <a:r>
                        <a:rPr lang="en-US" dirty="0"/>
                        <a:t>MA Systems should maintain performance and safety even as communication quality varies or agents cease functioning</a:t>
                      </a:r>
                    </a:p>
                  </a:txBody>
                  <a:tcPr/>
                </a:tc>
                <a:extLst>
                  <a:ext uri="{0D108BD9-81ED-4DB2-BD59-A6C34878D82A}">
                    <a16:rowId xmlns:a16="http://schemas.microsoft.com/office/drawing/2014/main" val="635359984"/>
                  </a:ext>
                </a:extLst>
              </a:tr>
              <a:tr h="713232">
                <a:tc>
                  <a:txBody>
                    <a:bodyPr/>
                    <a:lstStyle/>
                    <a:p>
                      <a:r>
                        <a:rPr lang="en-US" dirty="0"/>
                        <a:t>Extensibility</a:t>
                      </a:r>
                    </a:p>
                  </a:txBody>
                  <a:tcPr/>
                </a:tc>
                <a:tc>
                  <a:txBody>
                    <a:bodyPr/>
                    <a:lstStyle/>
                    <a:p>
                      <a:r>
                        <a:rPr lang="en-US" dirty="0"/>
                        <a:t>Algorithms should account minor changes in the problem (such as number of agents or changes in constraints) without much work</a:t>
                      </a:r>
                    </a:p>
                  </a:txBody>
                  <a:tcPr/>
                </a:tc>
                <a:extLst>
                  <a:ext uri="{0D108BD9-81ED-4DB2-BD59-A6C34878D82A}">
                    <a16:rowId xmlns:a16="http://schemas.microsoft.com/office/drawing/2014/main" val="708555887"/>
                  </a:ext>
                </a:extLst>
              </a:tr>
              <a:tr h="402336">
                <a:tc>
                  <a:txBody>
                    <a:bodyPr/>
                    <a:lstStyle/>
                    <a:p>
                      <a:r>
                        <a:rPr lang="en-US" dirty="0"/>
                        <a:t>Transferability</a:t>
                      </a:r>
                    </a:p>
                  </a:txBody>
                  <a:tcPr/>
                </a:tc>
                <a:tc>
                  <a:txBody>
                    <a:bodyPr/>
                    <a:lstStyle/>
                    <a:p>
                      <a:r>
                        <a:rPr lang="en-US" dirty="0"/>
                        <a:t>Ideally, a MA framework should be able to handle a variety of problems</a:t>
                      </a:r>
                    </a:p>
                  </a:txBody>
                  <a:tcPr/>
                </a:tc>
                <a:extLst>
                  <a:ext uri="{0D108BD9-81ED-4DB2-BD59-A6C34878D82A}">
                    <a16:rowId xmlns:a16="http://schemas.microsoft.com/office/drawing/2014/main" val="3641116705"/>
                  </a:ext>
                </a:extLst>
              </a:tr>
            </a:tbl>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6" name="TextBox 5">
            <a:extLst>
              <a:ext uri="{FF2B5EF4-FFF2-40B4-BE49-F238E27FC236}">
                <a16:creationId xmlns:a16="http://schemas.microsoft.com/office/drawing/2014/main" id="{36E08772-D1DE-2898-8A32-EFCCA5A9BB29}"/>
              </a:ext>
            </a:extLst>
          </p:cNvPr>
          <p:cNvSpPr txBox="1"/>
          <p:nvPr/>
        </p:nvSpPr>
        <p:spPr>
          <a:xfrm>
            <a:off x="7559040" y="5608232"/>
            <a:ext cx="4110421" cy="369332"/>
          </a:xfrm>
          <a:prstGeom prst="rect">
            <a:avLst/>
          </a:prstGeom>
          <a:noFill/>
        </p:spPr>
        <p:txBody>
          <a:bodyPr wrap="none" rtlCol="0">
            <a:spAutoFit/>
          </a:bodyPr>
          <a:lstStyle/>
          <a:p>
            <a:r>
              <a:rPr lang="en-US" dirty="0"/>
              <a:t>Definitions based on the work of [7-9]</a:t>
            </a:r>
          </a:p>
        </p:txBody>
      </p:sp>
    </p:spTree>
    <p:extLst>
      <p:ext uri="{BB962C8B-B14F-4D97-AF65-F5344CB8AC3E}">
        <p14:creationId xmlns:p14="http://schemas.microsoft.com/office/powerpoint/2010/main" val="268961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Reinforcement Learning</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30</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Rectangle 4">
            <a:extLst>
              <a:ext uri="{FF2B5EF4-FFF2-40B4-BE49-F238E27FC236}">
                <a16:creationId xmlns:a16="http://schemas.microsoft.com/office/drawing/2014/main" id="{3A0FA9D6-F937-6BE8-900B-74CE64331BD0}"/>
              </a:ext>
            </a:extLst>
          </p:cNvPr>
          <p:cNvSpPr/>
          <p:nvPr/>
        </p:nvSpPr>
        <p:spPr>
          <a:xfrm>
            <a:off x="2121408" y="2599464"/>
            <a:ext cx="2145792" cy="792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Interpreter</a:t>
            </a:r>
          </a:p>
        </p:txBody>
      </p:sp>
      <p:cxnSp>
        <p:nvCxnSpPr>
          <p:cNvPr id="7" name="Connector: Elbow 6">
            <a:extLst>
              <a:ext uri="{FF2B5EF4-FFF2-40B4-BE49-F238E27FC236}">
                <a16:creationId xmlns:a16="http://schemas.microsoft.com/office/drawing/2014/main" id="{795A4796-7645-DB5E-FF72-48A84B930F2B}"/>
              </a:ext>
            </a:extLst>
          </p:cNvPr>
          <p:cNvCxnSpPr>
            <a:cxnSpLocks/>
            <a:stCxn id="5" idx="2"/>
            <a:endCxn id="10" idx="1"/>
          </p:cNvCxnSpPr>
          <p:nvPr/>
        </p:nvCxnSpPr>
        <p:spPr>
          <a:xfrm rot="16200000" flipH="1">
            <a:off x="3371612" y="3214636"/>
            <a:ext cx="946880" cy="1301496"/>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BB38844-3CD4-21AB-1440-5BF1340CC30A}"/>
              </a:ext>
            </a:extLst>
          </p:cNvPr>
          <p:cNvSpPr/>
          <p:nvPr/>
        </p:nvSpPr>
        <p:spPr>
          <a:xfrm>
            <a:off x="4495800" y="3942584"/>
            <a:ext cx="2145792" cy="792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cxnSp>
        <p:nvCxnSpPr>
          <p:cNvPr id="12" name="Connector: Elbow 11">
            <a:extLst>
              <a:ext uri="{FF2B5EF4-FFF2-40B4-BE49-F238E27FC236}">
                <a16:creationId xmlns:a16="http://schemas.microsoft.com/office/drawing/2014/main" id="{34D4834E-AB27-4970-E671-2F99C3577A15}"/>
              </a:ext>
            </a:extLst>
          </p:cNvPr>
          <p:cNvCxnSpPr>
            <a:cxnSpLocks/>
            <a:stCxn id="5" idx="3"/>
            <a:endCxn id="10" idx="0"/>
          </p:cNvCxnSpPr>
          <p:nvPr/>
        </p:nvCxnSpPr>
        <p:spPr>
          <a:xfrm>
            <a:off x="4267200" y="2995704"/>
            <a:ext cx="1301496" cy="946880"/>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E2AB5EE-91D0-2E81-32F3-8E96A09BB358}"/>
              </a:ext>
            </a:extLst>
          </p:cNvPr>
          <p:cNvCxnSpPr>
            <a:cxnSpLocks/>
            <a:stCxn id="10" idx="2"/>
          </p:cNvCxnSpPr>
          <p:nvPr/>
        </p:nvCxnSpPr>
        <p:spPr>
          <a:xfrm>
            <a:off x="5568696" y="4735064"/>
            <a:ext cx="0" cy="393414"/>
          </a:xfrm>
          <a:prstGeom prst="line">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117986E-A2EB-2F8C-CA02-A83F39D67D87}"/>
              </a:ext>
            </a:extLst>
          </p:cNvPr>
          <p:cNvSpPr/>
          <p:nvPr/>
        </p:nvSpPr>
        <p:spPr>
          <a:xfrm>
            <a:off x="4495800" y="5120808"/>
            <a:ext cx="2145792" cy="792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 Update</a:t>
            </a:r>
          </a:p>
        </p:txBody>
      </p:sp>
      <p:cxnSp>
        <p:nvCxnSpPr>
          <p:cNvPr id="31" name="Connector: Elbow 30">
            <a:extLst>
              <a:ext uri="{FF2B5EF4-FFF2-40B4-BE49-F238E27FC236}">
                <a16:creationId xmlns:a16="http://schemas.microsoft.com/office/drawing/2014/main" id="{53702B53-4D45-C1C2-CEDA-076E88D1959D}"/>
              </a:ext>
            </a:extLst>
          </p:cNvPr>
          <p:cNvCxnSpPr>
            <a:cxnSpLocks/>
            <a:stCxn id="10" idx="3"/>
            <a:endCxn id="34" idx="2"/>
          </p:cNvCxnSpPr>
          <p:nvPr/>
        </p:nvCxnSpPr>
        <p:spPr>
          <a:xfrm flipV="1">
            <a:off x="6641592" y="2628777"/>
            <a:ext cx="1505011" cy="1710047"/>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C95D4BE-277D-4E87-3795-E036B4696EF1}"/>
              </a:ext>
            </a:extLst>
          </p:cNvPr>
          <p:cNvSpPr/>
          <p:nvPr/>
        </p:nvSpPr>
        <p:spPr>
          <a:xfrm>
            <a:off x="7073707" y="1836297"/>
            <a:ext cx="2145792" cy="792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cxnSp>
        <p:nvCxnSpPr>
          <p:cNvPr id="36" name="Connector: Elbow 35">
            <a:extLst>
              <a:ext uri="{FF2B5EF4-FFF2-40B4-BE49-F238E27FC236}">
                <a16:creationId xmlns:a16="http://schemas.microsoft.com/office/drawing/2014/main" id="{017EC204-1818-E80B-2E54-E82EC5760DC3}"/>
              </a:ext>
            </a:extLst>
          </p:cNvPr>
          <p:cNvCxnSpPr>
            <a:cxnSpLocks/>
            <a:stCxn id="34" idx="1"/>
            <a:endCxn id="5" idx="0"/>
          </p:cNvCxnSpPr>
          <p:nvPr/>
        </p:nvCxnSpPr>
        <p:spPr>
          <a:xfrm rot="10800000" flipV="1">
            <a:off x="3194305" y="2232536"/>
            <a:ext cx="3879403" cy="366927"/>
          </a:xfrm>
          <a:prstGeom prst="bent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8F1ED53-0542-DF68-20E9-D8F9C0CAAF22}"/>
              </a:ext>
            </a:extLst>
          </p:cNvPr>
          <p:cNvSpPr txBox="1"/>
          <p:nvPr/>
        </p:nvSpPr>
        <p:spPr>
          <a:xfrm>
            <a:off x="4584700" y="2692400"/>
            <a:ext cx="947952" cy="369332"/>
          </a:xfrm>
          <a:prstGeom prst="rect">
            <a:avLst/>
          </a:prstGeom>
          <a:noFill/>
        </p:spPr>
        <p:txBody>
          <a:bodyPr wrap="none" rtlCol="0">
            <a:spAutoFit/>
          </a:bodyPr>
          <a:lstStyle/>
          <a:p>
            <a:r>
              <a:rPr lang="en-US" dirty="0"/>
              <a:t>Reward</a:t>
            </a:r>
          </a:p>
        </p:txBody>
      </p:sp>
      <p:sp>
        <p:nvSpPr>
          <p:cNvPr id="42" name="TextBox 41">
            <a:extLst>
              <a:ext uri="{FF2B5EF4-FFF2-40B4-BE49-F238E27FC236}">
                <a16:creationId xmlns:a16="http://schemas.microsoft.com/office/drawing/2014/main" id="{13BFA449-C991-7059-BAA4-68A678343D89}"/>
              </a:ext>
            </a:extLst>
          </p:cNvPr>
          <p:cNvSpPr txBox="1"/>
          <p:nvPr/>
        </p:nvSpPr>
        <p:spPr>
          <a:xfrm>
            <a:off x="3187700" y="3942584"/>
            <a:ext cx="726481" cy="369332"/>
          </a:xfrm>
          <a:prstGeom prst="rect">
            <a:avLst/>
          </a:prstGeom>
          <a:noFill/>
        </p:spPr>
        <p:txBody>
          <a:bodyPr wrap="none" rtlCol="0">
            <a:spAutoFit/>
          </a:bodyPr>
          <a:lstStyle/>
          <a:p>
            <a:r>
              <a:rPr lang="en-US" dirty="0"/>
              <a:t>State</a:t>
            </a:r>
          </a:p>
        </p:txBody>
      </p:sp>
      <p:sp>
        <p:nvSpPr>
          <p:cNvPr id="43" name="TextBox 42">
            <a:extLst>
              <a:ext uri="{FF2B5EF4-FFF2-40B4-BE49-F238E27FC236}">
                <a16:creationId xmlns:a16="http://schemas.microsoft.com/office/drawing/2014/main" id="{F8F3B4F7-541D-5E46-08AD-308766DC0911}"/>
              </a:ext>
            </a:extLst>
          </p:cNvPr>
          <p:cNvSpPr txBox="1"/>
          <p:nvPr/>
        </p:nvSpPr>
        <p:spPr>
          <a:xfrm>
            <a:off x="5568696" y="1884515"/>
            <a:ext cx="1241045" cy="369332"/>
          </a:xfrm>
          <a:prstGeom prst="rect">
            <a:avLst/>
          </a:prstGeom>
          <a:noFill/>
        </p:spPr>
        <p:txBody>
          <a:bodyPr wrap="none" rtlCol="0">
            <a:spAutoFit/>
          </a:bodyPr>
          <a:lstStyle/>
          <a:p>
            <a:r>
              <a:rPr lang="en-US" dirty="0"/>
              <a:t>New State</a:t>
            </a:r>
          </a:p>
        </p:txBody>
      </p:sp>
      <p:sp>
        <p:nvSpPr>
          <p:cNvPr id="44" name="TextBox 43">
            <a:extLst>
              <a:ext uri="{FF2B5EF4-FFF2-40B4-BE49-F238E27FC236}">
                <a16:creationId xmlns:a16="http://schemas.microsoft.com/office/drawing/2014/main" id="{9527235A-31DA-A3FA-66F4-B78C8885B5BB}"/>
              </a:ext>
            </a:extLst>
          </p:cNvPr>
          <p:cNvSpPr txBox="1"/>
          <p:nvPr/>
        </p:nvSpPr>
        <p:spPr>
          <a:xfrm>
            <a:off x="7162546" y="3988143"/>
            <a:ext cx="841897" cy="369332"/>
          </a:xfrm>
          <a:prstGeom prst="rect">
            <a:avLst/>
          </a:prstGeom>
          <a:noFill/>
        </p:spPr>
        <p:txBody>
          <a:bodyPr wrap="none" rtlCol="0">
            <a:spAutoFit/>
          </a:bodyPr>
          <a:lstStyle/>
          <a:p>
            <a:r>
              <a:rPr lang="en-US" dirty="0"/>
              <a:t>Action</a:t>
            </a:r>
          </a:p>
        </p:txBody>
      </p:sp>
      <p:sp>
        <p:nvSpPr>
          <p:cNvPr id="45" name="TextBox 44">
            <a:extLst>
              <a:ext uri="{FF2B5EF4-FFF2-40B4-BE49-F238E27FC236}">
                <a16:creationId xmlns:a16="http://schemas.microsoft.com/office/drawing/2014/main" id="{B21A5205-E4FF-D4C2-E85C-C5230AC51C8F}"/>
              </a:ext>
            </a:extLst>
          </p:cNvPr>
          <p:cNvSpPr txBox="1"/>
          <p:nvPr/>
        </p:nvSpPr>
        <p:spPr>
          <a:xfrm>
            <a:off x="5534670" y="4735968"/>
            <a:ext cx="2611933" cy="369332"/>
          </a:xfrm>
          <a:prstGeom prst="rect">
            <a:avLst/>
          </a:prstGeom>
          <a:noFill/>
        </p:spPr>
        <p:txBody>
          <a:bodyPr wrap="none" rtlCol="0">
            <a:spAutoFit/>
          </a:bodyPr>
          <a:lstStyle/>
          <a:p>
            <a:r>
              <a:rPr lang="en-US" dirty="0"/>
              <a:t>(State, Action, Reward)</a:t>
            </a:r>
          </a:p>
        </p:txBody>
      </p:sp>
    </p:spTree>
    <p:extLst>
      <p:ext uri="{BB962C8B-B14F-4D97-AF65-F5344CB8AC3E}">
        <p14:creationId xmlns:p14="http://schemas.microsoft.com/office/powerpoint/2010/main" val="218905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Neural Networks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7708392" cy="3723837"/>
          </a:xfrm>
        </p:spPr>
        <p:txBody>
          <a:bodyPr>
            <a:normAutofit lnSpcReduction="10000"/>
          </a:bodyPr>
          <a:lstStyle/>
          <a:p>
            <a:r>
              <a:rPr lang="en-US" dirty="0"/>
              <a:t>Takes a set of arbitrarily dimensioned inputs which are then fed through </a:t>
            </a:r>
            <a:r>
              <a:rPr lang="en-US" i="1" dirty="0"/>
              <a:t>hidden layers</a:t>
            </a:r>
            <a:r>
              <a:rPr lang="en-US" dirty="0"/>
              <a:t> of </a:t>
            </a:r>
            <a:r>
              <a:rPr lang="en-US" i="1" dirty="0"/>
              <a:t>nodes</a:t>
            </a:r>
            <a:r>
              <a:rPr lang="en-US" dirty="0"/>
              <a:t> which are linear functions with weights applied to </a:t>
            </a:r>
            <a:r>
              <a:rPr lang="en-US" i="1" dirty="0"/>
              <a:t>edge inputs</a:t>
            </a:r>
            <a:endParaRPr lang="en-US" dirty="0"/>
          </a:p>
          <a:p>
            <a:r>
              <a:rPr lang="en-US" dirty="0"/>
              <a:t>Can have as many </a:t>
            </a:r>
            <a:r>
              <a:rPr lang="en-US" i="1" dirty="0"/>
              <a:t>hidden layers</a:t>
            </a:r>
            <a:r>
              <a:rPr lang="en-US" dirty="0"/>
              <a:t> as necessary</a:t>
            </a:r>
          </a:p>
          <a:p>
            <a:r>
              <a:rPr lang="en-US" dirty="0"/>
              <a:t>NNs are proven to be </a:t>
            </a:r>
            <a:r>
              <a:rPr lang="en-US" i="1" dirty="0"/>
              <a:t>universal function approximators</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31</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Oval 4">
            <a:extLst>
              <a:ext uri="{FF2B5EF4-FFF2-40B4-BE49-F238E27FC236}">
                <a16:creationId xmlns:a16="http://schemas.microsoft.com/office/drawing/2014/main" id="{1EF29872-1004-D2A5-2030-A20EFC796CA6}"/>
              </a:ext>
            </a:extLst>
          </p:cNvPr>
          <p:cNvSpPr/>
          <p:nvPr/>
        </p:nvSpPr>
        <p:spPr>
          <a:xfrm>
            <a:off x="8546592" y="1984121"/>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47D236-B86A-883D-8794-92E6BB7583EF}"/>
              </a:ext>
            </a:extLst>
          </p:cNvPr>
          <p:cNvSpPr/>
          <p:nvPr/>
        </p:nvSpPr>
        <p:spPr>
          <a:xfrm>
            <a:off x="8546592" y="3133980"/>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DB3BAE-C984-BAB4-376D-3BB4563B6B08}"/>
              </a:ext>
            </a:extLst>
          </p:cNvPr>
          <p:cNvSpPr/>
          <p:nvPr/>
        </p:nvSpPr>
        <p:spPr>
          <a:xfrm>
            <a:off x="8546592" y="4311271"/>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93F366-D6E4-5F59-0586-DA995FED0A28}"/>
              </a:ext>
            </a:extLst>
          </p:cNvPr>
          <p:cNvSpPr/>
          <p:nvPr/>
        </p:nvSpPr>
        <p:spPr>
          <a:xfrm>
            <a:off x="9820656" y="117716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26C0B7-E337-785A-3D8B-8162F2B7D4AB}"/>
              </a:ext>
            </a:extLst>
          </p:cNvPr>
          <p:cNvSpPr/>
          <p:nvPr/>
        </p:nvSpPr>
        <p:spPr>
          <a:xfrm>
            <a:off x="9820656" y="235445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D1F14-969A-E0E1-36C8-535706EB9DF2}"/>
              </a:ext>
            </a:extLst>
          </p:cNvPr>
          <p:cNvSpPr/>
          <p:nvPr/>
        </p:nvSpPr>
        <p:spPr>
          <a:xfrm>
            <a:off x="9820656" y="357130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3856C8A-73CC-6C88-A6B9-501A2E6290A9}"/>
              </a:ext>
            </a:extLst>
          </p:cNvPr>
          <p:cNvSpPr/>
          <p:nvPr/>
        </p:nvSpPr>
        <p:spPr>
          <a:xfrm>
            <a:off x="9820656" y="474859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887463-2DF7-76D5-B2DE-DAA75F69DC97}"/>
              </a:ext>
            </a:extLst>
          </p:cNvPr>
          <p:cNvSpPr/>
          <p:nvPr/>
        </p:nvSpPr>
        <p:spPr>
          <a:xfrm>
            <a:off x="11094720" y="3133980"/>
            <a:ext cx="536448" cy="5698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6ABF0EF-5253-354E-8CC1-918C9AD7A4F4}"/>
              </a:ext>
            </a:extLst>
          </p:cNvPr>
          <p:cNvCxnSpPr>
            <a:stCxn id="5" idx="6"/>
            <a:endCxn id="8" idx="2"/>
          </p:cNvCxnSpPr>
          <p:nvPr/>
        </p:nvCxnSpPr>
        <p:spPr>
          <a:xfrm flipV="1">
            <a:off x="9083040" y="1462088"/>
            <a:ext cx="737616" cy="8069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E47E69-43A1-CDC5-5D60-A960415B0913}"/>
              </a:ext>
            </a:extLst>
          </p:cNvPr>
          <p:cNvCxnSpPr>
            <a:cxnSpLocks/>
            <a:stCxn id="5" idx="6"/>
            <a:endCxn id="9" idx="2"/>
          </p:cNvCxnSpPr>
          <p:nvPr/>
        </p:nvCxnSpPr>
        <p:spPr>
          <a:xfrm>
            <a:off x="9083040" y="2269045"/>
            <a:ext cx="737616" cy="3703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C648AC-648C-AC65-379E-335413DA4CAF}"/>
              </a:ext>
            </a:extLst>
          </p:cNvPr>
          <p:cNvCxnSpPr>
            <a:cxnSpLocks/>
            <a:stCxn id="5" idx="6"/>
            <a:endCxn id="10" idx="2"/>
          </p:cNvCxnSpPr>
          <p:nvPr/>
        </p:nvCxnSpPr>
        <p:spPr>
          <a:xfrm>
            <a:off x="9083040" y="2269045"/>
            <a:ext cx="737616" cy="15871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E47E1B-ADA0-CB83-172D-09B3D84F02BB}"/>
              </a:ext>
            </a:extLst>
          </p:cNvPr>
          <p:cNvCxnSpPr>
            <a:cxnSpLocks/>
            <a:stCxn id="5" idx="6"/>
            <a:endCxn id="11" idx="2"/>
          </p:cNvCxnSpPr>
          <p:nvPr/>
        </p:nvCxnSpPr>
        <p:spPr>
          <a:xfrm>
            <a:off x="9083040" y="2269045"/>
            <a:ext cx="737616" cy="27644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A475B9-C3CF-E7B3-F5F2-7C61BE47C628}"/>
              </a:ext>
            </a:extLst>
          </p:cNvPr>
          <p:cNvCxnSpPr>
            <a:cxnSpLocks/>
            <a:stCxn id="6" idx="6"/>
            <a:endCxn id="8" idx="2"/>
          </p:cNvCxnSpPr>
          <p:nvPr/>
        </p:nvCxnSpPr>
        <p:spPr>
          <a:xfrm flipV="1">
            <a:off x="9083040" y="146208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668B28-03D7-D240-4EEB-B1B065255782}"/>
              </a:ext>
            </a:extLst>
          </p:cNvPr>
          <p:cNvCxnSpPr>
            <a:cxnSpLocks/>
            <a:stCxn id="6" idx="6"/>
            <a:endCxn id="9" idx="2"/>
          </p:cNvCxnSpPr>
          <p:nvPr/>
        </p:nvCxnSpPr>
        <p:spPr>
          <a:xfrm flipV="1">
            <a:off x="9083040" y="2639379"/>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AB872E6-1C50-FBC8-E285-222D943DA716}"/>
              </a:ext>
            </a:extLst>
          </p:cNvPr>
          <p:cNvCxnSpPr>
            <a:cxnSpLocks/>
            <a:stCxn id="6" idx="6"/>
            <a:endCxn id="10" idx="2"/>
          </p:cNvCxnSpPr>
          <p:nvPr/>
        </p:nvCxnSpPr>
        <p:spPr>
          <a:xfrm>
            <a:off x="9083040" y="3418904"/>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10B4B0-01A1-68B5-0729-DBA610646071}"/>
              </a:ext>
            </a:extLst>
          </p:cNvPr>
          <p:cNvCxnSpPr>
            <a:cxnSpLocks/>
            <a:stCxn id="6" idx="6"/>
            <a:endCxn id="11" idx="2"/>
          </p:cNvCxnSpPr>
          <p:nvPr/>
        </p:nvCxnSpPr>
        <p:spPr>
          <a:xfrm>
            <a:off x="9083040" y="3418904"/>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1C3F808-5AD9-6C0F-1E69-A70EDA67198D}"/>
              </a:ext>
            </a:extLst>
          </p:cNvPr>
          <p:cNvCxnSpPr>
            <a:cxnSpLocks/>
            <a:stCxn id="7" idx="6"/>
            <a:endCxn id="8" idx="2"/>
          </p:cNvCxnSpPr>
          <p:nvPr/>
        </p:nvCxnSpPr>
        <p:spPr>
          <a:xfrm flipV="1">
            <a:off x="9083040" y="1462088"/>
            <a:ext cx="737616" cy="31341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72C4CA-E72B-29EF-0776-772848485896}"/>
              </a:ext>
            </a:extLst>
          </p:cNvPr>
          <p:cNvCxnSpPr>
            <a:cxnSpLocks/>
            <a:stCxn id="7" idx="6"/>
            <a:endCxn id="9" idx="2"/>
          </p:cNvCxnSpPr>
          <p:nvPr/>
        </p:nvCxnSpPr>
        <p:spPr>
          <a:xfrm flipV="1">
            <a:off x="9083040" y="2639379"/>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A5EC435-3181-22DF-8ECF-AA295067AD75}"/>
              </a:ext>
            </a:extLst>
          </p:cNvPr>
          <p:cNvCxnSpPr>
            <a:cxnSpLocks/>
            <a:stCxn id="7" idx="6"/>
            <a:endCxn id="10" idx="2"/>
          </p:cNvCxnSpPr>
          <p:nvPr/>
        </p:nvCxnSpPr>
        <p:spPr>
          <a:xfrm flipV="1">
            <a:off x="9083040" y="3856228"/>
            <a:ext cx="737616" cy="7399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5626F4-5FCA-CA94-7F82-38E6138AE598}"/>
              </a:ext>
            </a:extLst>
          </p:cNvPr>
          <p:cNvCxnSpPr>
            <a:cxnSpLocks/>
            <a:stCxn id="7" idx="6"/>
            <a:endCxn id="11" idx="2"/>
          </p:cNvCxnSpPr>
          <p:nvPr/>
        </p:nvCxnSpPr>
        <p:spPr>
          <a:xfrm>
            <a:off x="9083040" y="4596195"/>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BC0377-F93F-5848-4463-28C52FB7FB3B}"/>
              </a:ext>
            </a:extLst>
          </p:cNvPr>
          <p:cNvCxnSpPr>
            <a:cxnSpLocks/>
            <a:stCxn id="8" idx="6"/>
            <a:endCxn id="12" idx="2"/>
          </p:cNvCxnSpPr>
          <p:nvPr/>
        </p:nvCxnSpPr>
        <p:spPr>
          <a:xfrm>
            <a:off x="10357104" y="146208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549410C-D3AE-B0F5-920F-AA615A1A6CC3}"/>
              </a:ext>
            </a:extLst>
          </p:cNvPr>
          <p:cNvCxnSpPr>
            <a:cxnSpLocks/>
            <a:stCxn id="9" idx="6"/>
            <a:endCxn id="12" idx="2"/>
          </p:cNvCxnSpPr>
          <p:nvPr/>
        </p:nvCxnSpPr>
        <p:spPr>
          <a:xfrm>
            <a:off x="10357104" y="2639379"/>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1AA472D-B264-31DF-4A80-BDFEAF7FD14D}"/>
              </a:ext>
            </a:extLst>
          </p:cNvPr>
          <p:cNvCxnSpPr>
            <a:cxnSpLocks/>
            <a:stCxn id="10" idx="6"/>
            <a:endCxn id="12" idx="2"/>
          </p:cNvCxnSpPr>
          <p:nvPr/>
        </p:nvCxnSpPr>
        <p:spPr>
          <a:xfrm flipV="1">
            <a:off x="10357104" y="3418904"/>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87E3072-538D-3012-FE68-BB852150337A}"/>
              </a:ext>
            </a:extLst>
          </p:cNvPr>
          <p:cNvCxnSpPr>
            <a:cxnSpLocks/>
            <a:stCxn id="11" idx="6"/>
            <a:endCxn id="12" idx="2"/>
          </p:cNvCxnSpPr>
          <p:nvPr/>
        </p:nvCxnSpPr>
        <p:spPr>
          <a:xfrm flipV="1">
            <a:off x="10357104" y="3418904"/>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1FAB131-7831-0FFF-2B80-809F035EC815}"/>
              </a:ext>
            </a:extLst>
          </p:cNvPr>
          <p:cNvSpPr txBox="1"/>
          <p:nvPr/>
        </p:nvSpPr>
        <p:spPr>
          <a:xfrm>
            <a:off x="8631936" y="5549462"/>
            <a:ext cx="3195105" cy="369332"/>
          </a:xfrm>
          <a:prstGeom prst="rect">
            <a:avLst/>
          </a:prstGeom>
          <a:noFill/>
        </p:spPr>
        <p:txBody>
          <a:bodyPr wrap="none" rtlCol="0">
            <a:spAutoFit/>
          </a:bodyPr>
          <a:lstStyle/>
          <a:p>
            <a:r>
              <a:rPr lang="en-US" dirty="0"/>
              <a:t>Single Layer </a:t>
            </a:r>
            <a:r>
              <a:rPr lang="en-US" i="1" dirty="0"/>
              <a:t>Feedforward NN</a:t>
            </a:r>
            <a:endParaRPr lang="en-US" dirty="0"/>
          </a:p>
        </p:txBody>
      </p:sp>
      <p:sp>
        <p:nvSpPr>
          <p:cNvPr id="63" name="TextBox 62">
            <a:extLst>
              <a:ext uri="{FF2B5EF4-FFF2-40B4-BE49-F238E27FC236}">
                <a16:creationId xmlns:a16="http://schemas.microsoft.com/office/drawing/2014/main" id="{9B94955D-DC64-C95E-60D1-6A54673C5B4F}"/>
              </a:ext>
            </a:extLst>
          </p:cNvPr>
          <p:cNvSpPr txBox="1"/>
          <p:nvPr/>
        </p:nvSpPr>
        <p:spPr>
          <a:xfrm>
            <a:off x="9448670" y="836672"/>
            <a:ext cx="1548822" cy="369332"/>
          </a:xfrm>
          <a:prstGeom prst="rect">
            <a:avLst/>
          </a:prstGeom>
          <a:noFill/>
        </p:spPr>
        <p:txBody>
          <a:bodyPr wrap="none" rtlCol="0">
            <a:spAutoFit/>
          </a:bodyPr>
          <a:lstStyle/>
          <a:p>
            <a:r>
              <a:rPr lang="en-US" dirty="0"/>
              <a:t>Hidden Layer</a:t>
            </a:r>
          </a:p>
        </p:txBody>
      </p:sp>
      <p:sp>
        <p:nvSpPr>
          <p:cNvPr id="64" name="TextBox 63">
            <a:extLst>
              <a:ext uri="{FF2B5EF4-FFF2-40B4-BE49-F238E27FC236}">
                <a16:creationId xmlns:a16="http://schemas.microsoft.com/office/drawing/2014/main" id="{DAC199AF-CE0D-D64A-E015-01597639438F}"/>
              </a:ext>
            </a:extLst>
          </p:cNvPr>
          <p:cNvSpPr txBox="1"/>
          <p:nvPr/>
        </p:nvSpPr>
        <p:spPr>
          <a:xfrm>
            <a:off x="8220196" y="1647796"/>
            <a:ext cx="1359668" cy="369332"/>
          </a:xfrm>
          <a:prstGeom prst="rect">
            <a:avLst/>
          </a:prstGeom>
          <a:noFill/>
        </p:spPr>
        <p:txBody>
          <a:bodyPr wrap="none" rtlCol="0">
            <a:spAutoFit/>
          </a:bodyPr>
          <a:lstStyle/>
          <a:p>
            <a:r>
              <a:rPr lang="en-US" dirty="0"/>
              <a:t>Input Layer</a:t>
            </a:r>
          </a:p>
        </p:txBody>
      </p:sp>
      <p:sp>
        <p:nvSpPr>
          <p:cNvPr id="65" name="TextBox 64">
            <a:extLst>
              <a:ext uri="{FF2B5EF4-FFF2-40B4-BE49-F238E27FC236}">
                <a16:creationId xmlns:a16="http://schemas.microsoft.com/office/drawing/2014/main" id="{F055E61D-47ED-5AE9-B044-57596C9DACF1}"/>
              </a:ext>
            </a:extLst>
          </p:cNvPr>
          <p:cNvSpPr txBox="1"/>
          <p:nvPr/>
        </p:nvSpPr>
        <p:spPr>
          <a:xfrm>
            <a:off x="10725912" y="2413091"/>
            <a:ext cx="1542410" cy="369332"/>
          </a:xfrm>
          <a:prstGeom prst="rect">
            <a:avLst/>
          </a:prstGeom>
          <a:noFill/>
        </p:spPr>
        <p:txBody>
          <a:bodyPr wrap="none" rtlCol="0">
            <a:spAutoFit/>
          </a:bodyPr>
          <a:lstStyle/>
          <a:p>
            <a:r>
              <a:rPr lang="en-US" dirty="0"/>
              <a:t>Output Layer</a:t>
            </a:r>
          </a:p>
        </p:txBody>
      </p:sp>
    </p:spTree>
    <p:extLst>
      <p:ext uri="{BB962C8B-B14F-4D97-AF65-F5344CB8AC3E}">
        <p14:creationId xmlns:p14="http://schemas.microsoft.com/office/powerpoint/2010/main" val="527000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a:xfrm>
            <a:off x="838200" y="365125"/>
            <a:ext cx="6086856" cy="1325563"/>
          </a:xfrm>
        </p:spPr>
        <p:txBody>
          <a:bodyPr>
            <a:normAutofit/>
          </a:bodyPr>
          <a:lstStyle/>
          <a:p>
            <a:r>
              <a:rPr lang="en-US" dirty="0"/>
              <a:t>Graph Neural Networks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7708392" cy="3723837"/>
          </a:xfrm>
        </p:spPr>
        <p:txBody>
          <a:bodyPr>
            <a:normAutofit lnSpcReduction="10000"/>
          </a:bodyPr>
          <a:lstStyle/>
          <a:p>
            <a:r>
              <a:rPr lang="en-US" dirty="0"/>
              <a:t>Differ from NNs in a few ways:</a:t>
            </a:r>
          </a:p>
          <a:p>
            <a:pPr lvl="1"/>
            <a:r>
              <a:rPr lang="en-US" dirty="0"/>
              <a:t>Iterate through the network one </a:t>
            </a:r>
            <a:r>
              <a:rPr lang="en-US" i="1" dirty="0"/>
              <a:t>node</a:t>
            </a:r>
            <a:r>
              <a:rPr lang="en-US" dirty="0"/>
              <a:t> at a time</a:t>
            </a:r>
          </a:p>
          <a:p>
            <a:pPr lvl="1"/>
            <a:r>
              <a:rPr lang="en-US" dirty="0"/>
              <a:t>Features and weights are associated with both </a:t>
            </a:r>
            <a:r>
              <a:rPr lang="en-US" i="1" dirty="0"/>
              <a:t>edges </a:t>
            </a:r>
            <a:r>
              <a:rPr lang="en-US" dirty="0"/>
              <a:t>and </a:t>
            </a:r>
            <a:r>
              <a:rPr lang="en-US" i="1" dirty="0"/>
              <a:t>nodes</a:t>
            </a:r>
            <a:endParaRPr lang="en-US" dirty="0"/>
          </a:p>
          <a:p>
            <a:pPr lvl="1"/>
            <a:r>
              <a:rPr lang="en-US" i="1" dirty="0"/>
              <a:t>Edges</a:t>
            </a:r>
            <a:r>
              <a:rPr lang="en-US" dirty="0"/>
              <a:t> can be </a:t>
            </a:r>
            <a:r>
              <a:rPr lang="en-US" dirty="0" err="1"/>
              <a:t>uni</a:t>
            </a:r>
            <a:r>
              <a:rPr lang="en-US" dirty="0"/>
              <a:t>- or bidirectional</a:t>
            </a:r>
          </a:p>
          <a:p>
            <a:r>
              <a:rPr lang="en-US" dirty="0"/>
              <a:t>As such, GNNs can be trained for:</a:t>
            </a:r>
          </a:p>
          <a:p>
            <a:pPr lvl="1"/>
            <a:r>
              <a:rPr lang="en-US" dirty="0"/>
              <a:t>Node Level Tasks</a:t>
            </a:r>
          </a:p>
          <a:p>
            <a:pPr lvl="1"/>
            <a:r>
              <a:rPr lang="en-US" dirty="0"/>
              <a:t>Edge Level Tasks</a:t>
            </a:r>
          </a:p>
          <a:p>
            <a:pPr lvl="1"/>
            <a:r>
              <a:rPr lang="en-US" dirty="0"/>
              <a:t>Graph Level Tasks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32</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Oval 4">
            <a:extLst>
              <a:ext uri="{FF2B5EF4-FFF2-40B4-BE49-F238E27FC236}">
                <a16:creationId xmlns:a16="http://schemas.microsoft.com/office/drawing/2014/main" id="{1EF29872-1004-D2A5-2030-A20EFC796CA6}"/>
              </a:ext>
            </a:extLst>
          </p:cNvPr>
          <p:cNvSpPr/>
          <p:nvPr/>
        </p:nvSpPr>
        <p:spPr>
          <a:xfrm>
            <a:off x="8546592" y="607316"/>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47D236-B86A-883D-8794-92E6BB7583EF}"/>
              </a:ext>
            </a:extLst>
          </p:cNvPr>
          <p:cNvSpPr/>
          <p:nvPr/>
        </p:nvSpPr>
        <p:spPr>
          <a:xfrm>
            <a:off x="9592056" y="2705007"/>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DB3BAE-C984-BAB4-376D-3BB4563B6B08}"/>
              </a:ext>
            </a:extLst>
          </p:cNvPr>
          <p:cNvSpPr/>
          <p:nvPr/>
        </p:nvSpPr>
        <p:spPr>
          <a:xfrm>
            <a:off x="10558272" y="4486722"/>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93F366-D6E4-5F59-0586-DA995FED0A28}"/>
              </a:ext>
            </a:extLst>
          </p:cNvPr>
          <p:cNvSpPr/>
          <p:nvPr/>
        </p:nvSpPr>
        <p:spPr>
          <a:xfrm>
            <a:off x="9820656" y="1177164"/>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26C0B7-E337-785A-3D8B-8162F2B7D4AB}"/>
              </a:ext>
            </a:extLst>
          </p:cNvPr>
          <p:cNvSpPr/>
          <p:nvPr/>
        </p:nvSpPr>
        <p:spPr>
          <a:xfrm>
            <a:off x="11173968" y="576647"/>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D1F14-969A-E0E1-36C8-535706EB9DF2}"/>
              </a:ext>
            </a:extLst>
          </p:cNvPr>
          <p:cNvSpPr/>
          <p:nvPr/>
        </p:nvSpPr>
        <p:spPr>
          <a:xfrm>
            <a:off x="11442192" y="2120456"/>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3856C8A-73CC-6C88-A6B9-501A2E6290A9}"/>
              </a:ext>
            </a:extLst>
          </p:cNvPr>
          <p:cNvSpPr/>
          <p:nvPr/>
        </p:nvSpPr>
        <p:spPr>
          <a:xfrm>
            <a:off x="9052560" y="3931731"/>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887463-2DF7-76D5-B2DE-DAA75F69DC97}"/>
              </a:ext>
            </a:extLst>
          </p:cNvPr>
          <p:cNvSpPr/>
          <p:nvPr/>
        </p:nvSpPr>
        <p:spPr>
          <a:xfrm>
            <a:off x="11094720" y="3133980"/>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6ABF0EF-5253-354E-8CC1-918C9AD7A4F4}"/>
              </a:ext>
            </a:extLst>
          </p:cNvPr>
          <p:cNvCxnSpPr>
            <a:stCxn id="5" idx="6"/>
            <a:endCxn id="8" idx="2"/>
          </p:cNvCxnSpPr>
          <p:nvPr/>
        </p:nvCxnSpPr>
        <p:spPr>
          <a:xfrm>
            <a:off x="9083040" y="892240"/>
            <a:ext cx="737616" cy="56984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E47E69-43A1-CDC5-5D60-A960415B0913}"/>
              </a:ext>
            </a:extLst>
          </p:cNvPr>
          <p:cNvCxnSpPr>
            <a:cxnSpLocks/>
            <a:stCxn id="5" idx="6"/>
            <a:endCxn id="9" idx="2"/>
          </p:cNvCxnSpPr>
          <p:nvPr/>
        </p:nvCxnSpPr>
        <p:spPr>
          <a:xfrm flipV="1">
            <a:off x="9083040" y="861571"/>
            <a:ext cx="2090928" cy="306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E47E1B-ADA0-CB83-172D-09B3D84F02BB}"/>
              </a:ext>
            </a:extLst>
          </p:cNvPr>
          <p:cNvCxnSpPr>
            <a:cxnSpLocks/>
            <a:stCxn id="5" idx="4"/>
            <a:endCxn id="11" idx="2"/>
          </p:cNvCxnSpPr>
          <p:nvPr/>
        </p:nvCxnSpPr>
        <p:spPr>
          <a:xfrm>
            <a:off x="8814816" y="1177164"/>
            <a:ext cx="237744" cy="30394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A475B9-C3CF-E7B3-F5F2-7C61BE47C628}"/>
              </a:ext>
            </a:extLst>
          </p:cNvPr>
          <p:cNvCxnSpPr>
            <a:cxnSpLocks/>
            <a:stCxn id="6" idx="0"/>
            <a:endCxn id="8" idx="4"/>
          </p:cNvCxnSpPr>
          <p:nvPr/>
        </p:nvCxnSpPr>
        <p:spPr>
          <a:xfrm flipV="1">
            <a:off x="9860280" y="1747012"/>
            <a:ext cx="228600" cy="9579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AB872E6-1C50-FBC8-E285-222D943DA716}"/>
              </a:ext>
            </a:extLst>
          </p:cNvPr>
          <p:cNvCxnSpPr>
            <a:cxnSpLocks/>
            <a:stCxn id="6" idx="6"/>
            <a:endCxn id="10" idx="2"/>
          </p:cNvCxnSpPr>
          <p:nvPr/>
        </p:nvCxnSpPr>
        <p:spPr>
          <a:xfrm flipV="1">
            <a:off x="10128504" y="2405380"/>
            <a:ext cx="1313688" cy="5845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10B4B0-01A1-68B5-0729-DBA610646071}"/>
              </a:ext>
            </a:extLst>
          </p:cNvPr>
          <p:cNvCxnSpPr>
            <a:cxnSpLocks/>
            <a:stCxn id="6" idx="4"/>
            <a:endCxn id="11" idx="0"/>
          </p:cNvCxnSpPr>
          <p:nvPr/>
        </p:nvCxnSpPr>
        <p:spPr>
          <a:xfrm flipH="1">
            <a:off x="9320784" y="3274855"/>
            <a:ext cx="539496" cy="6568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72C4CA-E72B-29EF-0776-772848485896}"/>
              </a:ext>
            </a:extLst>
          </p:cNvPr>
          <p:cNvCxnSpPr>
            <a:cxnSpLocks/>
            <a:stCxn id="10" idx="0"/>
            <a:endCxn id="9" idx="4"/>
          </p:cNvCxnSpPr>
          <p:nvPr/>
        </p:nvCxnSpPr>
        <p:spPr>
          <a:xfrm flipH="1" flipV="1">
            <a:off x="11442192" y="1146495"/>
            <a:ext cx="268224" cy="9739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A5EC435-3181-22DF-8ECF-AA295067AD75}"/>
              </a:ext>
            </a:extLst>
          </p:cNvPr>
          <p:cNvCxnSpPr>
            <a:cxnSpLocks/>
            <a:stCxn id="7" idx="6"/>
            <a:endCxn id="12" idx="4"/>
          </p:cNvCxnSpPr>
          <p:nvPr/>
        </p:nvCxnSpPr>
        <p:spPr>
          <a:xfrm flipV="1">
            <a:off x="11094720" y="3703828"/>
            <a:ext cx="268224" cy="10678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5626F4-5FCA-CA94-7F82-38E6138AE598}"/>
              </a:ext>
            </a:extLst>
          </p:cNvPr>
          <p:cNvCxnSpPr>
            <a:cxnSpLocks/>
            <a:stCxn id="7" idx="2"/>
            <a:endCxn id="11" idx="5"/>
          </p:cNvCxnSpPr>
          <p:nvPr/>
        </p:nvCxnSpPr>
        <p:spPr>
          <a:xfrm flipH="1" flipV="1">
            <a:off x="9510447" y="4418127"/>
            <a:ext cx="1047825" cy="3535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BC0377-F93F-5848-4463-28C52FB7FB3B}"/>
              </a:ext>
            </a:extLst>
          </p:cNvPr>
          <p:cNvCxnSpPr>
            <a:cxnSpLocks/>
            <a:stCxn id="8" idx="6"/>
            <a:endCxn id="12" idx="2"/>
          </p:cNvCxnSpPr>
          <p:nvPr/>
        </p:nvCxnSpPr>
        <p:spPr>
          <a:xfrm>
            <a:off x="10357104" y="146208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1AA472D-B264-31DF-4A80-BDFEAF7FD14D}"/>
              </a:ext>
            </a:extLst>
          </p:cNvPr>
          <p:cNvCxnSpPr>
            <a:cxnSpLocks/>
            <a:stCxn id="10" idx="4"/>
            <a:endCxn id="12" idx="7"/>
          </p:cNvCxnSpPr>
          <p:nvPr/>
        </p:nvCxnSpPr>
        <p:spPr>
          <a:xfrm flipH="1">
            <a:off x="11552607" y="2690304"/>
            <a:ext cx="157809" cy="52712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87E3072-538D-3012-FE68-BB852150337A}"/>
              </a:ext>
            </a:extLst>
          </p:cNvPr>
          <p:cNvCxnSpPr>
            <a:cxnSpLocks/>
            <a:stCxn id="11" idx="6"/>
            <a:endCxn id="12" idx="2"/>
          </p:cNvCxnSpPr>
          <p:nvPr/>
        </p:nvCxnSpPr>
        <p:spPr>
          <a:xfrm flipV="1">
            <a:off x="9589008" y="3418904"/>
            <a:ext cx="1505712" cy="7977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1FAB131-7831-0FFF-2B80-809F035EC815}"/>
              </a:ext>
            </a:extLst>
          </p:cNvPr>
          <p:cNvSpPr txBox="1"/>
          <p:nvPr/>
        </p:nvSpPr>
        <p:spPr>
          <a:xfrm>
            <a:off x="9774208" y="5180130"/>
            <a:ext cx="1802096" cy="369332"/>
          </a:xfrm>
          <a:prstGeom prst="rect">
            <a:avLst/>
          </a:prstGeom>
          <a:noFill/>
        </p:spPr>
        <p:txBody>
          <a:bodyPr wrap="none" rtlCol="0">
            <a:spAutoFit/>
          </a:bodyPr>
          <a:lstStyle/>
          <a:p>
            <a:r>
              <a:rPr lang="en-US" i="1" dirty="0"/>
              <a:t>Graph</a:t>
            </a:r>
            <a:r>
              <a:rPr lang="en-US" dirty="0"/>
              <a:t> of a GNN</a:t>
            </a:r>
            <a:endParaRPr lang="en-US" i="1" dirty="0"/>
          </a:p>
        </p:txBody>
      </p:sp>
      <p:sp>
        <p:nvSpPr>
          <p:cNvPr id="61" name="TextBox 60">
            <a:extLst>
              <a:ext uri="{FF2B5EF4-FFF2-40B4-BE49-F238E27FC236}">
                <a16:creationId xmlns:a16="http://schemas.microsoft.com/office/drawing/2014/main" id="{A3977053-CF74-3BAA-C71F-1C63F434A4AA}"/>
              </a:ext>
            </a:extLst>
          </p:cNvPr>
          <p:cNvSpPr txBox="1"/>
          <p:nvPr/>
        </p:nvSpPr>
        <p:spPr>
          <a:xfrm>
            <a:off x="10034359" y="5627097"/>
            <a:ext cx="2194832" cy="369332"/>
          </a:xfrm>
          <a:prstGeom prst="rect">
            <a:avLst/>
          </a:prstGeom>
          <a:noFill/>
        </p:spPr>
        <p:txBody>
          <a:bodyPr wrap="none" rtlCol="0">
            <a:spAutoFit/>
          </a:bodyPr>
          <a:lstStyle/>
          <a:p>
            <a:r>
              <a:rPr lang="en-US" dirty="0"/>
              <a:t>More details in [10]</a:t>
            </a:r>
          </a:p>
        </p:txBody>
      </p:sp>
    </p:spTree>
    <p:extLst>
      <p:ext uri="{BB962C8B-B14F-4D97-AF65-F5344CB8AC3E}">
        <p14:creationId xmlns:p14="http://schemas.microsoft.com/office/powerpoint/2010/main" val="1842535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What makes Reinforcement Learning Deep?</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48" name="Oval 47">
            <a:extLst>
              <a:ext uri="{FF2B5EF4-FFF2-40B4-BE49-F238E27FC236}">
                <a16:creationId xmlns:a16="http://schemas.microsoft.com/office/drawing/2014/main" id="{E3561449-C1A4-455E-212B-B3A79FFA34C9}"/>
              </a:ext>
            </a:extLst>
          </p:cNvPr>
          <p:cNvSpPr/>
          <p:nvPr/>
        </p:nvSpPr>
        <p:spPr>
          <a:xfrm>
            <a:off x="926592" y="2657581"/>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84EFD78-3477-B957-0F8D-43CD33D87D54}"/>
              </a:ext>
            </a:extLst>
          </p:cNvPr>
          <p:cNvSpPr/>
          <p:nvPr/>
        </p:nvSpPr>
        <p:spPr>
          <a:xfrm>
            <a:off x="926592" y="3807440"/>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A2BD76B-AEFB-0233-F6D4-4E247B752CD2}"/>
              </a:ext>
            </a:extLst>
          </p:cNvPr>
          <p:cNvSpPr/>
          <p:nvPr/>
        </p:nvSpPr>
        <p:spPr>
          <a:xfrm>
            <a:off x="926592" y="4984731"/>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18D4F1-1110-D191-11D0-9663593ADF4B}"/>
              </a:ext>
            </a:extLst>
          </p:cNvPr>
          <p:cNvSpPr/>
          <p:nvPr/>
        </p:nvSpPr>
        <p:spPr>
          <a:xfrm>
            <a:off x="2200656" y="185062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B9E63B7-4479-9418-2799-F0E95541C4A9}"/>
              </a:ext>
            </a:extLst>
          </p:cNvPr>
          <p:cNvSpPr/>
          <p:nvPr/>
        </p:nvSpPr>
        <p:spPr>
          <a:xfrm>
            <a:off x="2200656" y="302791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664263-EA71-26F0-8CA7-FB6944CA6A7D}"/>
              </a:ext>
            </a:extLst>
          </p:cNvPr>
          <p:cNvSpPr/>
          <p:nvPr/>
        </p:nvSpPr>
        <p:spPr>
          <a:xfrm>
            <a:off x="2200656" y="424476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2706BAD-23CC-C880-64C0-14A6EA71BE8D}"/>
              </a:ext>
            </a:extLst>
          </p:cNvPr>
          <p:cNvSpPr/>
          <p:nvPr/>
        </p:nvSpPr>
        <p:spPr>
          <a:xfrm>
            <a:off x="2200656" y="542205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3F0AE63-31C2-4C1A-91EB-9AD9A38B0E4C}"/>
              </a:ext>
            </a:extLst>
          </p:cNvPr>
          <p:cNvSpPr/>
          <p:nvPr/>
        </p:nvSpPr>
        <p:spPr>
          <a:xfrm>
            <a:off x="3474720" y="3807440"/>
            <a:ext cx="536448" cy="5698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AA835C87-0419-1DEF-EF44-20BCFA113D5F}"/>
              </a:ext>
            </a:extLst>
          </p:cNvPr>
          <p:cNvCxnSpPr>
            <a:stCxn id="48" idx="6"/>
            <a:endCxn id="51" idx="2"/>
          </p:cNvCxnSpPr>
          <p:nvPr/>
        </p:nvCxnSpPr>
        <p:spPr>
          <a:xfrm flipV="1">
            <a:off x="1463040" y="2135548"/>
            <a:ext cx="737616" cy="8069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0B4AE85-A58A-D68B-EA59-5B9722AAFE90}"/>
              </a:ext>
            </a:extLst>
          </p:cNvPr>
          <p:cNvCxnSpPr>
            <a:cxnSpLocks/>
            <a:stCxn id="48" idx="6"/>
            <a:endCxn id="52" idx="2"/>
          </p:cNvCxnSpPr>
          <p:nvPr/>
        </p:nvCxnSpPr>
        <p:spPr>
          <a:xfrm>
            <a:off x="1463040" y="2942505"/>
            <a:ext cx="737616" cy="3703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1CEB21-5715-9297-03FA-FFE779BE3763}"/>
              </a:ext>
            </a:extLst>
          </p:cNvPr>
          <p:cNvCxnSpPr>
            <a:cxnSpLocks/>
            <a:stCxn id="48" idx="6"/>
            <a:endCxn id="53" idx="2"/>
          </p:cNvCxnSpPr>
          <p:nvPr/>
        </p:nvCxnSpPr>
        <p:spPr>
          <a:xfrm>
            <a:off x="1463040" y="2942505"/>
            <a:ext cx="737616" cy="15871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F5B110-23D9-6DB5-8FA2-6292FD97E94C}"/>
              </a:ext>
            </a:extLst>
          </p:cNvPr>
          <p:cNvCxnSpPr>
            <a:cxnSpLocks/>
            <a:stCxn id="48" idx="6"/>
            <a:endCxn id="54" idx="2"/>
          </p:cNvCxnSpPr>
          <p:nvPr/>
        </p:nvCxnSpPr>
        <p:spPr>
          <a:xfrm>
            <a:off x="1463040" y="2942505"/>
            <a:ext cx="737616" cy="27644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0949F22-0667-50DE-1D71-06057F2775ED}"/>
              </a:ext>
            </a:extLst>
          </p:cNvPr>
          <p:cNvCxnSpPr>
            <a:cxnSpLocks/>
            <a:stCxn id="49" idx="6"/>
            <a:endCxn id="51" idx="2"/>
          </p:cNvCxnSpPr>
          <p:nvPr/>
        </p:nvCxnSpPr>
        <p:spPr>
          <a:xfrm flipV="1">
            <a:off x="1463040" y="213554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B4B3AA2-B7BD-6A90-AAD1-CF4ACB1A33D4}"/>
              </a:ext>
            </a:extLst>
          </p:cNvPr>
          <p:cNvCxnSpPr>
            <a:cxnSpLocks/>
            <a:stCxn id="49" idx="6"/>
            <a:endCxn id="52" idx="2"/>
          </p:cNvCxnSpPr>
          <p:nvPr/>
        </p:nvCxnSpPr>
        <p:spPr>
          <a:xfrm flipV="1">
            <a:off x="1463040" y="3312839"/>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C3AF9AA-6B08-BFC9-4628-2A218594AD23}"/>
              </a:ext>
            </a:extLst>
          </p:cNvPr>
          <p:cNvCxnSpPr>
            <a:cxnSpLocks/>
            <a:stCxn id="49" idx="6"/>
            <a:endCxn id="53" idx="2"/>
          </p:cNvCxnSpPr>
          <p:nvPr/>
        </p:nvCxnSpPr>
        <p:spPr>
          <a:xfrm>
            <a:off x="1463040" y="4092364"/>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5168DDA-785A-EEEA-BDE2-E4820ABF2C05}"/>
              </a:ext>
            </a:extLst>
          </p:cNvPr>
          <p:cNvCxnSpPr>
            <a:cxnSpLocks/>
            <a:stCxn id="49" idx="6"/>
            <a:endCxn id="54" idx="2"/>
          </p:cNvCxnSpPr>
          <p:nvPr/>
        </p:nvCxnSpPr>
        <p:spPr>
          <a:xfrm>
            <a:off x="1463040" y="4092364"/>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741906-942D-02DB-EF02-6973A241227E}"/>
              </a:ext>
            </a:extLst>
          </p:cNvPr>
          <p:cNvCxnSpPr>
            <a:cxnSpLocks/>
            <a:stCxn id="50" idx="6"/>
            <a:endCxn id="51" idx="2"/>
          </p:cNvCxnSpPr>
          <p:nvPr/>
        </p:nvCxnSpPr>
        <p:spPr>
          <a:xfrm flipV="1">
            <a:off x="1463040" y="2135548"/>
            <a:ext cx="737616" cy="31341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1B6F74B-19C5-8BE7-2FB8-9A895236827A}"/>
              </a:ext>
            </a:extLst>
          </p:cNvPr>
          <p:cNvCxnSpPr>
            <a:cxnSpLocks/>
            <a:stCxn id="50" idx="6"/>
            <a:endCxn id="52" idx="2"/>
          </p:cNvCxnSpPr>
          <p:nvPr/>
        </p:nvCxnSpPr>
        <p:spPr>
          <a:xfrm flipV="1">
            <a:off x="1463040" y="3312839"/>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054638E-2E6A-28B5-1EC0-B9FEFD72FAAF}"/>
              </a:ext>
            </a:extLst>
          </p:cNvPr>
          <p:cNvCxnSpPr>
            <a:cxnSpLocks/>
            <a:stCxn id="50" idx="6"/>
            <a:endCxn id="53" idx="2"/>
          </p:cNvCxnSpPr>
          <p:nvPr/>
        </p:nvCxnSpPr>
        <p:spPr>
          <a:xfrm flipV="1">
            <a:off x="1463040" y="4529688"/>
            <a:ext cx="737616" cy="7399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9D6F47-381F-3F4C-788C-6D931C641301}"/>
              </a:ext>
            </a:extLst>
          </p:cNvPr>
          <p:cNvCxnSpPr>
            <a:cxnSpLocks/>
            <a:stCxn id="50" idx="6"/>
            <a:endCxn id="54" idx="2"/>
          </p:cNvCxnSpPr>
          <p:nvPr/>
        </p:nvCxnSpPr>
        <p:spPr>
          <a:xfrm>
            <a:off x="1463040" y="5269655"/>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74F29F-4423-04F9-14E9-9770965E2F7B}"/>
              </a:ext>
            </a:extLst>
          </p:cNvPr>
          <p:cNvCxnSpPr>
            <a:cxnSpLocks/>
            <a:stCxn id="51" idx="6"/>
            <a:endCxn id="55" idx="2"/>
          </p:cNvCxnSpPr>
          <p:nvPr/>
        </p:nvCxnSpPr>
        <p:spPr>
          <a:xfrm>
            <a:off x="2737104" y="213554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B9809EE-7FD8-865B-3FA9-9A5B52A8B250}"/>
              </a:ext>
            </a:extLst>
          </p:cNvPr>
          <p:cNvCxnSpPr>
            <a:cxnSpLocks/>
            <a:stCxn id="52" idx="6"/>
            <a:endCxn id="55" idx="2"/>
          </p:cNvCxnSpPr>
          <p:nvPr/>
        </p:nvCxnSpPr>
        <p:spPr>
          <a:xfrm>
            <a:off x="2737104" y="3312839"/>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3A7412C-7BF8-6A66-086F-2843CC07E618}"/>
              </a:ext>
            </a:extLst>
          </p:cNvPr>
          <p:cNvCxnSpPr>
            <a:cxnSpLocks/>
            <a:stCxn id="53" idx="6"/>
            <a:endCxn id="55" idx="2"/>
          </p:cNvCxnSpPr>
          <p:nvPr/>
        </p:nvCxnSpPr>
        <p:spPr>
          <a:xfrm flipV="1">
            <a:off x="2737104" y="4092364"/>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0676271-52ED-18F0-1835-DDF7B0924F4C}"/>
              </a:ext>
            </a:extLst>
          </p:cNvPr>
          <p:cNvCxnSpPr>
            <a:cxnSpLocks/>
            <a:stCxn id="54" idx="6"/>
            <a:endCxn id="55" idx="2"/>
          </p:cNvCxnSpPr>
          <p:nvPr/>
        </p:nvCxnSpPr>
        <p:spPr>
          <a:xfrm flipV="1">
            <a:off x="2737104" y="4092364"/>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6151FF6-11E2-F8B8-29A8-C5C803D2B61E}"/>
              </a:ext>
            </a:extLst>
          </p:cNvPr>
          <p:cNvSpPr txBox="1"/>
          <p:nvPr/>
        </p:nvSpPr>
        <p:spPr>
          <a:xfrm>
            <a:off x="2737104" y="5691360"/>
            <a:ext cx="1875835" cy="369332"/>
          </a:xfrm>
          <a:prstGeom prst="rect">
            <a:avLst/>
          </a:prstGeom>
          <a:noFill/>
        </p:spPr>
        <p:txBody>
          <a:bodyPr wrap="none" rtlCol="0">
            <a:spAutoFit/>
          </a:bodyPr>
          <a:lstStyle/>
          <a:p>
            <a:r>
              <a:rPr lang="en-US" i="1" dirty="0"/>
              <a:t>Feedforward NN</a:t>
            </a:r>
            <a:endParaRPr lang="en-US" dirty="0"/>
          </a:p>
        </p:txBody>
      </p:sp>
      <p:sp>
        <p:nvSpPr>
          <p:cNvPr id="73" name="TextBox 72">
            <a:extLst>
              <a:ext uri="{FF2B5EF4-FFF2-40B4-BE49-F238E27FC236}">
                <a16:creationId xmlns:a16="http://schemas.microsoft.com/office/drawing/2014/main" id="{0B8E2208-7775-9433-4518-7B5C1629FCCE}"/>
              </a:ext>
            </a:extLst>
          </p:cNvPr>
          <p:cNvSpPr txBox="1"/>
          <p:nvPr/>
        </p:nvSpPr>
        <p:spPr>
          <a:xfrm>
            <a:off x="2795016" y="1822336"/>
            <a:ext cx="1548822" cy="369332"/>
          </a:xfrm>
          <a:prstGeom prst="rect">
            <a:avLst/>
          </a:prstGeom>
          <a:noFill/>
        </p:spPr>
        <p:txBody>
          <a:bodyPr wrap="none" rtlCol="0">
            <a:spAutoFit/>
          </a:bodyPr>
          <a:lstStyle/>
          <a:p>
            <a:r>
              <a:rPr lang="en-US" dirty="0"/>
              <a:t>Hidden Layer</a:t>
            </a:r>
          </a:p>
        </p:txBody>
      </p:sp>
      <p:sp>
        <p:nvSpPr>
          <p:cNvPr id="74" name="TextBox 73">
            <a:extLst>
              <a:ext uri="{FF2B5EF4-FFF2-40B4-BE49-F238E27FC236}">
                <a16:creationId xmlns:a16="http://schemas.microsoft.com/office/drawing/2014/main" id="{95298131-3B70-CEA6-8CC8-EDB07D7EA9BD}"/>
              </a:ext>
            </a:extLst>
          </p:cNvPr>
          <p:cNvSpPr txBox="1"/>
          <p:nvPr/>
        </p:nvSpPr>
        <p:spPr>
          <a:xfrm>
            <a:off x="498088" y="2219346"/>
            <a:ext cx="1359668" cy="369332"/>
          </a:xfrm>
          <a:prstGeom prst="rect">
            <a:avLst/>
          </a:prstGeom>
          <a:noFill/>
        </p:spPr>
        <p:txBody>
          <a:bodyPr wrap="none" rtlCol="0">
            <a:spAutoFit/>
          </a:bodyPr>
          <a:lstStyle/>
          <a:p>
            <a:r>
              <a:rPr lang="en-US" dirty="0"/>
              <a:t>Input Layer</a:t>
            </a:r>
          </a:p>
        </p:txBody>
      </p:sp>
      <p:sp>
        <p:nvSpPr>
          <p:cNvPr id="75" name="TextBox 74">
            <a:extLst>
              <a:ext uri="{FF2B5EF4-FFF2-40B4-BE49-F238E27FC236}">
                <a16:creationId xmlns:a16="http://schemas.microsoft.com/office/drawing/2014/main" id="{7DE7210D-BB12-B9F5-E7C7-49FA387C4638}"/>
              </a:ext>
            </a:extLst>
          </p:cNvPr>
          <p:cNvSpPr txBox="1"/>
          <p:nvPr/>
        </p:nvSpPr>
        <p:spPr>
          <a:xfrm>
            <a:off x="3105912" y="3086551"/>
            <a:ext cx="1542410" cy="369332"/>
          </a:xfrm>
          <a:prstGeom prst="rect">
            <a:avLst/>
          </a:prstGeom>
          <a:noFill/>
        </p:spPr>
        <p:txBody>
          <a:bodyPr wrap="none" rtlCol="0">
            <a:spAutoFit/>
          </a:bodyPr>
          <a:lstStyle/>
          <a:p>
            <a:r>
              <a:rPr lang="en-US" dirty="0"/>
              <a:t>Output Layer</a:t>
            </a:r>
          </a:p>
        </p:txBody>
      </p:sp>
      <p:sp>
        <p:nvSpPr>
          <p:cNvPr id="76" name="Oval 75">
            <a:extLst>
              <a:ext uri="{FF2B5EF4-FFF2-40B4-BE49-F238E27FC236}">
                <a16:creationId xmlns:a16="http://schemas.microsoft.com/office/drawing/2014/main" id="{39414764-DB62-A9A6-1717-616D3AEB6C7D}"/>
              </a:ext>
            </a:extLst>
          </p:cNvPr>
          <p:cNvSpPr/>
          <p:nvPr/>
        </p:nvSpPr>
        <p:spPr>
          <a:xfrm>
            <a:off x="6220650" y="2675805"/>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CF7B36E-4944-6EF4-7B41-15B73C5EEE27}"/>
              </a:ext>
            </a:extLst>
          </p:cNvPr>
          <p:cNvSpPr/>
          <p:nvPr/>
        </p:nvSpPr>
        <p:spPr>
          <a:xfrm>
            <a:off x="6220650" y="3825664"/>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AD10358-0A35-E3D4-8A86-3B3113B343CE}"/>
              </a:ext>
            </a:extLst>
          </p:cNvPr>
          <p:cNvSpPr/>
          <p:nvPr/>
        </p:nvSpPr>
        <p:spPr>
          <a:xfrm>
            <a:off x="6220650" y="5002955"/>
            <a:ext cx="536448" cy="5698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5FB663C-9C7B-BE06-72AD-940D675EABCE}"/>
              </a:ext>
            </a:extLst>
          </p:cNvPr>
          <p:cNvSpPr/>
          <p:nvPr/>
        </p:nvSpPr>
        <p:spPr>
          <a:xfrm>
            <a:off x="7494714" y="1868848"/>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145FC68-DB36-BC7E-F56C-0BADBFAB7E89}"/>
              </a:ext>
            </a:extLst>
          </p:cNvPr>
          <p:cNvSpPr/>
          <p:nvPr/>
        </p:nvSpPr>
        <p:spPr>
          <a:xfrm>
            <a:off x="7494714" y="3046139"/>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E9E1679-E40F-7493-F58B-47CD2CCE0712}"/>
              </a:ext>
            </a:extLst>
          </p:cNvPr>
          <p:cNvSpPr/>
          <p:nvPr/>
        </p:nvSpPr>
        <p:spPr>
          <a:xfrm>
            <a:off x="7494714" y="4262988"/>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E832E2A-05D1-84DA-9546-202A7949A917}"/>
              </a:ext>
            </a:extLst>
          </p:cNvPr>
          <p:cNvSpPr/>
          <p:nvPr/>
        </p:nvSpPr>
        <p:spPr>
          <a:xfrm>
            <a:off x="7494714" y="5440279"/>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BC439AFE-DB9F-804B-4453-0438CC5E6D45}"/>
              </a:ext>
            </a:extLst>
          </p:cNvPr>
          <p:cNvCxnSpPr>
            <a:stCxn id="76" idx="6"/>
            <a:endCxn id="79" idx="2"/>
          </p:cNvCxnSpPr>
          <p:nvPr/>
        </p:nvCxnSpPr>
        <p:spPr>
          <a:xfrm flipV="1">
            <a:off x="6757098" y="2153772"/>
            <a:ext cx="737616" cy="80695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77EA7CA-5119-8175-9CDB-DAB0FA3779B0}"/>
              </a:ext>
            </a:extLst>
          </p:cNvPr>
          <p:cNvCxnSpPr>
            <a:cxnSpLocks/>
            <a:stCxn id="76" idx="6"/>
            <a:endCxn id="80" idx="2"/>
          </p:cNvCxnSpPr>
          <p:nvPr/>
        </p:nvCxnSpPr>
        <p:spPr>
          <a:xfrm>
            <a:off x="6757098" y="2960729"/>
            <a:ext cx="737616" cy="3703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5885B1E-F671-7EC4-9B16-5DA11DC15E26}"/>
              </a:ext>
            </a:extLst>
          </p:cNvPr>
          <p:cNvCxnSpPr>
            <a:cxnSpLocks/>
            <a:stCxn id="76" idx="6"/>
            <a:endCxn id="81" idx="2"/>
          </p:cNvCxnSpPr>
          <p:nvPr/>
        </p:nvCxnSpPr>
        <p:spPr>
          <a:xfrm>
            <a:off x="6757098" y="2960729"/>
            <a:ext cx="737616" cy="15871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BFDE59-8C48-6CE0-2548-AF0FFE4CB8DC}"/>
              </a:ext>
            </a:extLst>
          </p:cNvPr>
          <p:cNvCxnSpPr>
            <a:cxnSpLocks/>
            <a:stCxn id="76" idx="6"/>
            <a:endCxn id="82" idx="2"/>
          </p:cNvCxnSpPr>
          <p:nvPr/>
        </p:nvCxnSpPr>
        <p:spPr>
          <a:xfrm>
            <a:off x="6757098" y="2960729"/>
            <a:ext cx="737616" cy="27644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A9C70BF-79E0-2B70-D3C2-A2FBE6BE8CD7}"/>
              </a:ext>
            </a:extLst>
          </p:cNvPr>
          <p:cNvCxnSpPr>
            <a:cxnSpLocks/>
            <a:stCxn id="77" idx="6"/>
            <a:endCxn id="79" idx="2"/>
          </p:cNvCxnSpPr>
          <p:nvPr/>
        </p:nvCxnSpPr>
        <p:spPr>
          <a:xfrm flipV="1">
            <a:off x="6757098" y="2153772"/>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76887C6-1553-4477-26E0-005B65712AEF}"/>
              </a:ext>
            </a:extLst>
          </p:cNvPr>
          <p:cNvCxnSpPr>
            <a:cxnSpLocks/>
            <a:stCxn id="77" idx="6"/>
            <a:endCxn id="80" idx="2"/>
          </p:cNvCxnSpPr>
          <p:nvPr/>
        </p:nvCxnSpPr>
        <p:spPr>
          <a:xfrm flipV="1">
            <a:off x="6757098" y="3331063"/>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24E809-82E5-8544-B141-4A141E677DDF}"/>
              </a:ext>
            </a:extLst>
          </p:cNvPr>
          <p:cNvCxnSpPr>
            <a:cxnSpLocks/>
            <a:stCxn id="77" idx="6"/>
            <a:endCxn id="81" idx="2"/>
          </p:cNvCxnSpPr>
          <p:nvPr/>
        </p:nvCxnSpPr>
        <p:spPr>
          <a:xfrm>
            <a:off x="6757098" y="4110588"/>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9398303-7853-3303-96F0-1F51645DAD78}"/>
              </a:ext>
            </a:extLst>
          </p:cNvPr>
          <p:cNvCxnSpPr>
            <a:cxnSpLocks/>
            <a:stCxn id="77" idx="6"/>
            <a:endCxn id="82" idx="2"/>
          </p:cNvCxnSpPr>
          <p:nvPr/>
        </p:nvCxnSpPr>
        <p:spPr>
          <a:xfrm>
            <a:off x="6757098" y="4110588"/>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EF4DC54-3F0F-CD4B-7DB1-C3FC5A7A1AFD}"/>
              </a:ext>
            </a:extLst>
          </p:cNvPr>
          <p:cNvCxnSpPr>
            <a:cxnSpLocks/>
            <a:stCxn id="78" idx="6"/>
            <a:endCxn id="79" idx="2"/>
          </p:cNvCxnSpPr>
          <p:nvPr/>
        </p:nvCxnSpPr>
        <p:spPr>
          <a:xfrm flipV="1">
            <a:off x="6757098" y="2153772"/>
            <a:ext cx="737616" cy="31341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187BF28-0BF6-53A7-7380-EDD4B86080B3}"/>
              </a:ext>
            </a:extLst>
          </p:cNvPr>
          <p:cNvCxnSpPr>
            <a:cxnSpLocks/>
            <a:stCxn id="78" idx="6"/>
            <a:endCxn id="80" idx="2"/>
          </p:cNvCxnSpPr>
          <p:nvPr/>
        </p:nvCxnSpPr>
        <p:spPr>
          <a:xfrm flipV="1">
            <a:off x="6757098" y="3331063"/>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9871A55-88A3-6DA7-B8BF-8DC406055D96}"/>
              </a:ext>
            </a:extLst>
          </p:cNvPr>
          <p:cNvCxnSpPr>
            <a:cxnSpLocks/>
            <a:stCxn id="78" idx="6"/>
            <a:endCxn id="81" idx="2"/>
          </p:cNvCxnSpPr>
          <p:nvPr/>
        </p:nvCxnSpPr>
        <p:spPr>
          <a:xfrm flipV="1">
            <a:off x="6757098" y="4547912"/>
            <a:ext cx="737616" cy="7399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03B2D49-5719-90BA-BDCF-B779E87C99F4}"/>
              </a:ext>
            </a:extLst>
          </p:cNvPr>
          <p:cNvCxnSpPr>
            <a:cxnSpLocks/>
            <a:stCxn id="78" idx="6"/>
            <a:endCxn id="82" idx="2"/>
          </p:cNvCxnSpPr>
          <p:nvPr/>
        </p:nvCxnSpPr>
        <p:spPr>
          <a:xfrm>
            <a:off x="6757098" y="5287879"/>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B75905-2F32-13A8-6353-608D2AE7C051}"/>
              </a:ext>
            </a:extLst>
          </p:cNvPr>
          <p:cNvCxnSpPr>
            <a:cxnSpLocks/>
            <a:stCxn id="79" idx="6"/>
            <a:endCxn id="104" idx="2"/>
          </p:cNvCxnSpPr>
          <p:nvPr/>
        </p:nvCxnSpPr>
        <p:spPr>
          <a:xfrm>
            <a:off x="8031162" y="2153772"/>
            <a:ext cx="904558" cy="37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5A83456-3048-E675-8150-CCC3EA3FC1C8}"/>
              </a:ext>
            </a:extLst>
          </p:cNvPr>
          <p:cNvCxnSpPr>
            <a:cxnSpLocks/>
            <a:stCxn id="80" idx="6"/>
            <a:endCxn id="105" idx="2"/>
          </p:cNvCxnSpPr>
          <p:nvPr/>
        </p:nvCxnSpPr>
        <p:spPr>
          <a:xfrm>
            <a:off x="8031162" y="3331063"/>
            <a:ext cx="904558" cy="37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3FACED4-ED57-3592-76E5-6A5DDD55C765}"/>
              </a:ext>
            </a:extLst>
          </p:cNvPr>
          <p:cNvCxnSpPr>
            <a:cxnSpLocks/>
            <a:stCxn id="81" idx="6"/>
            <a:endCxn id="106" idx="2"/>
          </p:cNvCxnSpPr>
          <p:nvPr/>
        </p:nvCxnSpPr>
        <p:spPr>
          <a:xfrm>
            <a:off x="8031162" y="4547912"/>
            <a:ext cx="904558" cy="37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4FCDFA-5F34-0CF3-6F79-27F6E8839452}"/>
              </a:ext>
            </a:extLst>
          </p:cNvPr>
          <p:cNvCxnSpPr>
            <a:cxnSpLocks/>
            <a:stCxn id="82" idx="6"/>
            <a:endCxn id="107" idx="2"/>
          </p:cNvCxnSpPr>
          <p:nvPr/>
        </p:nvCxnSpPr>
        <p:spPr>
          <a:xfrm>
            <a:off x="8031162" y="5725203"/>
            <a:ext cx="904558" cy="37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1B12BF9-1BF1-3212-6174-01A45286E11C}"/>
              </a:ext>
            </a:extLst>
          </p:cNvPr>
          <p:cNvSpPr txBox="1"/>
          <p:nvPr/>
        </p:nvSpPr>
        <p:spPr>
          <a:xfrm>
            <a:off x="9586539" y="5667232"/>
            <a:ext cx="2460930" cy="369332"/>
          </a:xfrm>
          <a:prstGeom prst="rect">
            <a:avLst/>
          </a:prstGeom>
          <a:noFill/>
        </p:spPr>
        <p:txBody>
          <a:bodyPr wrap="none" rtlCol="0">
            <a:spAutoFit/>
          </a:bodyPr>
          <a:lstStyle/>
          <a:p>
            <a:r>
              <a:rPr lang="en-US" i="1" dirty="0"/>
              <a:t>Feedforward Deep NN</a:t>
            </a:r>
            <a:endParaRPr lang="en-US" dirty="0"/>
          </a:p>
        </p:txBody>
      </p:sp>
      <p:sp>
        <p:nvSpPr>
          <p:cNvPr id="101" name="TextBox 100">
            <a:extLst>
              <a:ext uri="{FF2B5EF4-FFF2-40B4-BE49-F238E27FC236}">
                <a16:creationId xmlns:a16="http://schemas.microsoft.com/office/drawing/2014/main" id="{7E29596C-53F2-FEB9-E086-A245FAE4930D}"/>
              </a:ext>
            </a:extLst>
          </p:cNvPr>
          <p:cNvSpPr txBox="1"/>
          <p:nvPr/>
        </p:nvSpPr>
        <p:spPr>
          <a:xfrm>
            <a:off x="6488874" y="1414006"/>
            <a:ext cx="1911096" cy="646331"/>
          </a:xfrm>
          <a:prstGeom prst="rect">
            <a:avLst/>
          </a:prstGeom>
          <a:noFill/>
        </p:spPr>
        <p:txBody>
          <a:bodyPr wrap="square" rtlCol="0">
            <a:spAutoFit/>
          </a:bodyPr>
          <a:lstStyle/>
          <a:p>
            <a:r>
              <a:rPr lang="en-US" dirty="0"/>
              <a:t>Fully Connected Layer 1</a:t>
            </a:r>
          </a:p>
        </p:txBody>
      </p:sp>
      <p:sp>
        <p:nvSpPr>
          <p:cNvPr id="102" name="TextBox 101">
            <a:extLst>
              <a:ext uri="{FF2B5EF4-FFF2-40B4-BE49-F238E27FC236}">
                <a16:creationId xmlns:a16="http://schemas.microsoft.com/office/drawing/2014/main" id="{0D81D79D-A802-FB84-49E7-6B8B07AFF76F}"/>
              </a:ext>
            </a:extLst>
          </p:cNvPr>
          <p:cNvSpPr txBox="1"/>
          <p:nvPr/>
        </p:nvSpPr>
        <p:spPr>
          <a:xfrm>
            <a:off x="5766238" y="2300866"/>
            <a:ext cx="1359668" cy="369332"/>
          </a:xfrm>
          <a:prstGeom prst="rect">
            <a:avLst/>
          </a:prstGeom>
          <a:noFill/>
        </p:spPr>
        <p:txBody>
          <a:bodyPr wrap="none" rtlCol="0">
            <a:spAutoFit/>
          </a:bodyPr>
          <a:lstStyle/>
          <a:p>
            <a:r>
              <a:rPr lang="en-US" dirty="0"/>
              <a:t>Input Layer</a:t>
            </a:r>
          </a:p>
        </p:txBody>
      </p:sp>
      <p:sp>
        <p:nvSpPr>
          <p:cNvPr id="104" name="Oval 103">
            <a:extLst>
              <a:ext uri="{FF2B5EF4-FFF2-40B4-BE49-F238E27FC236}">
                <a16:creationId xmlns:a16="http://schemas.microsoft.com/office/drawing/2014/main" id="{4B927A7B-C191-95FA-5DAA-D1A606E9ED5F}"/>
              </a:ext>
            </a:extLst>
          </p:cNvPr>
          <p:cNvSpPr/>
          <p:nvPr/>
        </p:nvSpPr>
        <p:spPr>
          <a:xfrm>
            <a:off x="8935720" y="187259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17510E3-A82D-CB0D-9F1A-3131BA309EDE}"/>
              </a:ext>
            </a:extLst>
          </p:cNvPr>
          <p:cNvSpPr/>
          <p:nvPr/>
        </p:nvSpPr>
        <p:spPr>
          <a:xfrm>
            <a:off x="8935720" y="304988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D6CD03C-5CCA-A5CE-2C5B-D064DCC9BC68}"/>
              </a:ext>
            </a:extLst>
          </p:cNvPr>
          <p:cNvSpPr/>
          <p:nvPr/>
        </p:nvSpPr>
        <p:spPr>
          <a:xfrm>
            <a:off x="8935720" y="4266734"/>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F8E24AB-9189-E739-B94D-FBA0345B1F95}"/>
              </a:ext>
            </a:extLst>
          </p:cNvPr>
          <p:cNvSpPr/>
          <p:nvPr/>
        </p:nvSpPr>
        <p:spPr>
          <a:xfrm>
            <a:off x="8935720" y="5444025"/>
            <a:ext cx="536448" cy="5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D4CFC72-1884-3A8E-A5A6-7897DFD1D470}"/>
              </a:ext>
            </a:extLst>
          </p:cNvPr>
          <p:cNvSpPr/>
          <p:nvPr/>
        </p:nvSpPr>
        <p:spPr>
          <a:xfrm>
            <a:off x="10209784" y="3829410"/>
            <a:ext cx="536448" cy="5698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a:extLst>
              <a:ext uri="{FF2B5EF4-FFF2-40B4-BE49-F238E27FC236}">
                <a16:creationId xmlns:a16="http://schemas.microsoft.com/office/drawing/2014/main" id="{87C956D6-31AA-9EDE-6A4F-C1CC4AC3BE10}"/>
              </a:ext>
            </a:extLst>
          </p:cNvPr>
          <p:cNvCxnSpPr>
            <a:cxnSpLocks/>
            <a:stCxn id="104" idx="6"/>
            <a:endCxn id="108" idx="2"/>
          </p:cNvCxnSpPr>
          <p:nvPr/>
        </p:nvCxnSpPr>
        <p:spPr>
          <a:xfrm>
            <a:off x="9472168" y="2157518"/>
            <a:ext cx="737616" cy="19568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BC69699-1B7C-4C70-78DE-4E5384D5458B}"/>
              </a:ext>
            </a:extLst>
          </p:cNvPr>
          <p:cNvCxnSpPr>
            <a:cxnSpLocks/>
            <a:stCxn id="105" idx="6"/>
            <a:endCxn id="108" idx="2"/>
          </p:cNvCxnSpPr>
          <p:nvPr/>
        </p:nvCxnSpPr>
        <p:spPr>
          <a:xfrm>
            <a:off x="9472168" y="3334809"/>
            <a:ext cx="737616" cy="7795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64AB1E6-D4FC-A9B9-5E6E-125495510719}"/>
              </a:ext>
            </a:extLst>
          </p:cNvPr>
          <p:cNvCxnSpPr>
            <a:cxnSpLocks/>
            <a:stCxn id="106" idx="6"/>
            <a:endCxn id="108" idx="2"/>
          </p:cNvCxnSpPr>
          <p:nvPr/>
        </p:nvCxnSpPr>
        <p:spPr>
          <a:xfrm flipV="1">
            <a:off x="9472168" y="4114334"/>
            <a:ext cx="737616" cy="4373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1395DAA-E0AD-75EB-1E34-237CDF6FA5A1}"/>
              </a:ext>
            </a:extLst>
          </p:cNvPr>
          <p:cNvCxnSpPr>
            <a:cxnSpLocks/>
            <a:stCxn id="107" idx="6"/>
            <a:endCxn id="108" idx="2"/>
          </p:cNvCxnSpPr>
          <p:nvPr/>
        </p:nvCxnSpPr>
        <p:spPr>
          <a:xfrm flipV="1">
            <a:off x="9472168" y="4114334"/>
            <a:ext cx="737616" cy="16146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81C9A8A-51AA-FCC8-048A-FD84E87BF0FF}"/>
              </a:ext>
            </a:extLst>
          </p:cNvPr>
          <p:cNvSpPr txBox="1"/>
          <p:nvPr/>
        </p:nvSpPr>
        <p:spPr>
          <a:xfrm>
            <a:off x="9840976" y="3108521"/>
            <a:ext cx="1542410" cy="369332"/>
          </a:xfrm>
          <a:prstGeom prst="rect">
            <a:avLst/>
          </a:prstGeom>
          <a:noFill/>
        </p:spPr>
        <p:txBody>
          <a:bodyPr wrap="none" rtlCol="0">
            <a:spAutoFit/>
          </a:bodyPr>
          <a:lstStyle/>
          <a:p>
            <a:r>
              <a:rPr lang="en-US" dirty="0"/>
              <a:t>Output Layer</a:t>
            </a:r>
          </a:p>
        </p:txBody>
      </p:sp>
      <p:sp>
        <p:nvSpPr>
          <p:cNvPr id="118" name="TextBox 117">
            <a:extLst>
              <a:ext uri="{FF2B5EF4-FFF2-40B4-BE49-F238E27FC236}">
                <a16:creationId xmlns:a16="http://schemas.microsoft.com/office/drawing/2014/main" id="{E0CF6F53-BAA2-AB6F-7BFF-5C177C047D42}"/>
              </a:ext>
            </a:extLst>
          </p:cNvPr>
          <p:cNvSpPr txBox="1"/>
          <p:nvPr/>
        </p:nvSpPr>
        <p:spPr>
          <a:xfrm>
            <a:off x="8552370" y="1247049"/>
            <a:ext cx="1911096" cy="646331"/>
          </a:xfrm>
          <a:prstGeom prst="rect">
            <a:avLst/>
          </a:prstGeom>
          <a:noFill/>
        </p:spPr>
        <p:txBody>
          <a:bodyPr wrap="square" rtlCol="0">
            <a:spAutoFit/>
          </a:bodyPr>
          <a:lstStyle/>
          <a:p>
            <a:r>
              <a:rPr lang="en-US" dirty="0"/>
              <a:t>Fully Connected Layer 2</a:t>
            </a:r>
          </a:p>
        </p:txBody>
      </p:sp>
      <p:cxnSp>
        <p:nvCxnSpPr>
          <p:cNvPr id="119" name="Straight Arrow Connector 118">
            <a:extLst>
              <a:ext uri="{FF2B5EF4-FFF2-40B4-BE49-F238E27FC236}">
                <a16:creationId xmlns:a16="http://schemas.microsoft.com/office/drawing/2014/main" id="{EBB4A903-1949-80DE-4483-EC579BDD3BA9}"/>
              </a:ext>
            </a:extLst>
          </p:cNvPr>
          <p:cNvCxnSpPr>
            <a:cxnSpLocks/>
            <a:stCxn id="79" idx="6"/>
          </p:cNvCxnSpPr>
          <p:nvPr/>
        </p:nvCxnSpPr>
        <p:spPr>
          <a:xfrm>
            <a:off x="8031162" y="2153772"/>
            <a:ext cx="904558" cy="11878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76EBFA9-6CBE-DBDA-12F1-1D43F10253C3}"/>
              </a:ext>
            </a:extLst>
          </p:cNvPr>
          <p:cNvCxnSpPr>
            <a:cxnSpLocks/>
            <a:stCxn id="79" idx="6"/>
            <a:endCxn id="106" idx="2"/>
          </p:cNvCxnSpPr>
          <p:nvPr/>
        </p:nvCxnSpPr>
        <p:spPr>
          <a:xfrm>
            <a:off x="8031162" y="2153772"/>
            <a:ext cx="904558" cy="239788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4D9E98E-F721-578A-248E-18B2073E549D}"/>
              </a:ext>
            </a:extLst>
          </p:cNvPr>
          <p:cNvCxnSpPr>
            <a:cxnSpLocks/>
            <a:stCxn id="79" idx="6"/>
            <a:endCxn id="107" idx="2"/>
          </p:cNvCxnSpPr>
          <p:nvPr/>
        </p:nvCxnSpPr>
        <p:spPr>
          <a:xfrm>
            <a:off x="8031162" y="2153772"/>
            <a:ext cx="904558" cy="357517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6F0F4F03-4578-BEDE-685F-943B979D1A94}"/>
              </a:ext>
            </a:extLst>
          </p:cNvPr>
          <p:cNvCxnSpPr>
            <a:cxnSpLocks/>
            <a:stCxn id="80" idx="6"/>
            <a:endCxn id="104" idx="2"/>
          </p:cNvCxnSpPr>
          <p:nvPr/>
        </p:nvCxnSpPr>
        <p:spPr>
          <a:xfrm flipV="1">
            <a:off x="8031162" y="2157518"/>
            <a:ext cx="904558" cy="117354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90EC925-A6A4-F473-B1B7-3721F28DE608}"/>
              </a:ext>
            </a:extLst>
          </p:cNvPr>
          <p:cNvCxnSpPr>
            <a:cxnSpLocks/>
            <a:stCxn id="80" idx="6"/>
            <a:endCxn id="106" idx="2"/>
          </p:cNvCxnSpPr>
          <p:nvPr/>
        </p:nvCxnSpPr>
        <p:spPr>
          <a:xfrm>
            <a:off x="8031162" y="3331063"/>
            <a:ext cx="904558" cy="12205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576AFFB-AA0B-1193-F786-FBE52F682586}"/>
              </a:ext>
            </a:extLst>
          </p:cNvPr>
          <p:cNvCxnSpPr>
            <a:cxnSpLocks/>
            <a:stCxn id="80" idx="6"/>
            <a:endCxn id="107" idx="2"/>
          </p:cNvCxnSpPr>
          <p:nvPr/>
        </p:nvCxnSpPr>
        <p:spPr>
          <a:xfrm>
            <a:off x="8031162" y="3331063"/>
            <a:ext cx="904558" cy="239788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3911D79-DC2A-B01E-C288-9D3D06913B2C}"/>
              </a:ext>
            </a:extLst>
          </p:cNvPr>
          <p:cNvCxnSpPr>
            <a:cxnSpLocks/>
            <a:stCxn id="81" idx="6"/>
            <a:endCxn id="104" idx="2"/>
          </p:cNvCxnSpPr>
          <p:nvPr/>
        </p:nvCxnSpPr>
        <p:spPr>
          <a:xfrm flipV="1">
            <a:off x="8031162" y="2157518"/>
            <a:ext cx="904558" cy="23903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C3AC7E3-3156-9324-9138-465C90DB80BF}"/>
              </a:ext>
            </a:extLst>
          </p:cNvPr>
          <p:cNvCxnSpPr>
            <a:cxnSpLocks/>
            <a:stCxn id="81" idx="6"/>
            <a:endCxn id="105" idx="2"/>
          </p:cNvCxnSpPr>
          <p:nvPr/>
        </p:nvCxnSpPr>
        <p:spPr>
          <a:xfrm flipV="1">
            <a:off x="8031162" y="3334809"/>
            <a:ext cx="904558" cy="1213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15C0730E-82CA-7BA7-97F3-56C48BC83A4D}"/>
              </a:ext>
            </a:extLst>
          </p:cNvPr>
          <p:cNvCxnSpPr>
            <a:cxnSpLocks/>
            <a:stCxn id="81" idx="6"/>
            <a:endCxn id="107" idx="2"/>
          </p:cNvCxnSpPr>
          <p:nvPr/>
        </p:nvCxnSpPr>
        <p:spPr>
          <a:xfrm>
            <a:off x="8031162" y="4547912"/>
            <a:ext cx="904558" cy="11810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B526C6E-6AC8-53B3-2124-329C755A5F45}"/>
              </a:ext>
            </a:extLst>
          </p:cNvPr>
          <p:cNvCxnSpPr>
            <a:cxnSpLocks/>
            <a:stCxn id="82" idx="6"/>
            <a:endCxn id="104" idx="2"/>
          </p:cNvCxnSpPr>
          <p:nvPr/>
        </p:nvCxnSpPr>
        <p:spPr>
          <a:xfrm flipV="1">
            <a:off x="8031162" y="2157518"/>
            <a:ext cx="904558" cy="35676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5F4F9DF-E89F-F766-1FDB-B076D74EE65B}"/>
              </a:ext>
            </a:extLst>
          </p:cNvPr>
          <p:cNvCxnSpPr>
            <a:cxnSpLocks/>
            <a:stCxn id="82" idx="6"/>
            <a:endCxn id="105" idx="2"/>
          </p:cNvCxnSpPr>
          <p:nvPr/>
        </p:nvCxnSpPr>
        <p:spPr>
          <a:xfrm flipV="1">
            <a:off x="8031162" y="3334809"/>
            <a:ext cx="904558" cy="23903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7AB0610-B7AC-033E-024C-24C0DFA542A1}"/>
              </a:ext>
            </a:extLst>
          </p:cNvPr>
          <p:cNvCxnSpPr>
            <a:cxnSpLocks/>
            <a:stCxn id="82" idx="6"/>
            <a:endCxn id="106" idx="2"/>
          </p:cNvCxnSpPr>
          <p:nvPr/>
        </p:nvCxnSpPr>
        <p:spPr>
          <a:xfrm flipV="1">
            <a:off x="8031162" y="4551658"/>
            <a:ext cx="904558" cy="117354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705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CTDE and DTDE</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34</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7" name="Rectangle 6">
            <a:extLst>
              <a:ext uri="{FF2B5EF4-FFF2-40B4-BE49-F238E27FC236}">
                <a16:creationId xmlns:a16="http://schemas.microsoft.com/office/drawing/2014/main" id="{2282F46B-EE01-F6DB-5DAD-9B3F807375DF}"/>
              </a:ext>
            </a:extLst>
          </p:cNvPr>
          <p:cNvSpPr/>
          <p:nvPr/>
        </p:nvSpPr>
        <p:spPr>
          <a:xfrm>
            <a:off x="1333500" y="1955800"/>
            <a:ext cx="35941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sp>
        <p:nvSpPr>
          <p:cNvPr id="8" name="Oval 7">
            <a:extLst>
              <a:ext uri="{FF2B5EF4-FFF2-40B4-BE49-F238E27FC236}">
                <a16:creationId xmlns:a16="http://schemas.microsoft.com/office/drawing/2014/main" id="{16AEF5B8-858F-38F0-75A7-BE255178A1D9}"/>
              </a:ext>
            </a:extLst>
          </p:cNvPr>
          <p:cNvSpPr/>
          <p:nvPr/>
        </p:nvSpPr>
        <p:spPr>
          <a:xfrm>
            <a:off x="1333500" y="3378201"/>
            <a:ext cx="1104900" cy="914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Agent 1</a:t>
            </a:r>
            <a:endParaRPr lang="en-US" dirty="0"/>
          </a:p>
        </p:txBody>
      </p:sp>
      <p:sp>
        <p:nvSpPr>
          <p:cNvPr id="9" name="Oval 8">
            <a:extLst>
              <a:ext uri="{FF2B5EF4-FFF2-40B4-BE49-F238E27FC236}">
                <a16:creationId xmlns:a16="http://schemas.microsoft.com/office/drawing/2014/main" id="{490BEDD7-F6CD-4136-787F-C369BBE12AA8}"/>
              </a:ext>
            </a:extLst>
          </p:cNvPr>
          <p:cNvSpPr/>
          <p:nvPr/>
        </p:nvSpPr>
        <p:spPr>
          <a:xfrm>
            <a:off x="3822700" y="3378201"/>
            <a:ext cx="1104900" cy="914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 n</a:t>
            </a:r>
          </a:p>
        </p:txBody>
      </p:sp>
      <p:sp>
        <p:nvSpPr>
          <p:cNvPr id="10" name="Oval 9">
            <a:extLst>
              <a:ext uri="{FF2B5EF4-FFF2-40B4-BE49-F238E27FC236}">
                <a16:creationId xmlns:a16="http://schemas.microsoft.com/office/drawing/2014/main" id="{12271814-65C6-C58E-DA08-7C6C0DC5F8A6}"/>
              </a:ext>
            </a:extLst>
          </p:cNvPr>
          <p:cNvSpPr/>
          <p:nvPr/>
        </p:nvSpPr>
        <p:spPr>
          <a:xfrm>
            <a:off x="3009900" y="3721099"/>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AE6269D-AD64-C8BE-C6F3-B4381E618AC5}"/>
              </a:ext>
            </a:extLst>
          </p:cNvPr>
          <p:cNvSpPr/>
          <p:nvPr/>
        </p:nvSpPr>
        <p:spPr>
          <a:xfrm>
            <a:off x="3321050" y="3721098"/>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66E5C51-16A6-5F9F-6CE6-A4E54461A5EF}"/>
              </a:ext>
            </a:extLst>
          </p:cNvPr>
          <p:cNvSpPr/>
          <p:nvPr/>
        </p:nvSpPr>
        <p:spPr>
          <a:xfrm>
            <a:off x="2698750" y="3721100"/>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E7BAC6-E7ED-9E98-AA96-269C0B06EED5}"/>
              </a:ext>
            </a:extLst>
          </p:cNvPr>
          <p:cNvSpPr/>
          <p:nvPr/>
        </p:nvSpPr>
        <p:spPr>
          <a:xfrm>
            <a:off x="2200275" y="2628900"/>
            <a:ext cx="1835150" cy="5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15" name="Arrow: Circular 14">
            <a:extLst>
              <a:ext uri="{FF2B5EF4-FFF2-40B4-BE49-F238E27FC236}">
                <a16:creationId xmlns:a16="http://schemas.microsoft.com/office/drawing/2014/main" id="{2E0B00C3-E894-F93F-7BA3-7CF6C1BCA6ED}"/>
              </a:ext>
            </a:extLst>
          </p:cNvPr>
          <p:cNvSpPr/>
          <p:nvPr/>
        </p:nvSpPr>
        <p:spPr>
          <a:xfrm rot="10800000">
            <a:off x="1396746" y="3786219"/>
            <a:ext cx="978408" cy="978408"/>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ircular 15">
            <a:extLst>
              <a:ext uri="{FF2B5EF4-FFF2-40B4-BE49-F238E27FC236}">
                <a16:creationId xmlns:a16="http://schemas.microsoft.com/office/drawing/2014/main" id="{89010A50-A997-71E5-4767-D42241E3EF6A}"/>
              </a:ext>
            </a:extLst>
          </p:cNvPr>
          <p:cNvSpPr/>
          <p:nvPr/>
        </p:nvSpPr>
        <p:spPr>
          <a:xfrm rot="10800000">
            <a:off x="3885946" y="3767169"/>
            <a:ext cx="978408" cy="978408"/>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60EE2B4-2A3F-979B-6002-39332A43A76D}"/>
              </a:ext>
            </a:extLst>
          </p:cNvPr>
          <p:cNvSpPr txBox="1"/>
          <p:nvPr/>
        </p:nvSpPr>
        <p:spPr>
          <a:xfrm>
            <a:off x="1420918" y="4659870"/>
            <a:ext cx="930063" cy="369332"/>
          </a:xfrm>
          <a:prstGeom prst="rect">
            <a:avLst/>
          </a:prstGeom>
          <a:noFill/>
        </p:spPr>
        <p:txBody>
          <a:bodyPr wrap="none" rtlCol="0">
            <a:spAutoFit/>
          </a:bodyPr>
          <a:lstStyle/>
          <a:p>
            <a:r>
              <a:rPr lang="en-US" dirty="0"/>
              <a:t>Update</a:t>
            </a:r>
          </a:p>
        </p:txBody>
      </p:sp>
      <p:sp>
        <p:nvSpPr>
          <p:cNvPr id="18" name="TextBox 17">
            <a:extLst>
              <a:ext uri="{FF2B5EF4-FFF2-40B4-BE49-F238E27FC236}">
                <a16:creationId xmlns:a16="http://schemas.microsoft.com/office/drawing/2014/main" id="{180211BA-8EE9-8799-7334-02A1A4661E41}"/>
              </a:ext>
            </a:extLst>
          </p:cNvPr>
          <p:cNvSpPr txBox="1"/>
          <p:nvPr/>
        </p:nvSpPr>
        <p:spPr>
          <a:xfrm>
            <a:off x="3910117" y="4667252"/>
            <a:ext cx="930063" cy="369332"/>
          </a:xfrm>
          <a:prstGeom prst="rect">
            <a:avLst/>
          </a:prstGeom>
          <a:noFill/>
        </p:spPr>
        <p:txBody>
          <a:bodyPr wrap="none" rtlCol="0">
            <a:spAutoFit/>
          </a:bodyPr>
          <a:lstStyle/>
          <a:p>
            <a:r>
              <a:rPr lang="en-US" dirty="0"/>
              <a:t>Update</a:t>
            </a:r>
          </a:p>
        </p:txBody>
      </p:sp>
      <p:cxnSp>
        <p:nvCxnSpPr>
          <p:cNvPr id="19" name="Straight Arrow Connector 18">
            <a:extLst>
              <a:ext uri="{FF2B5EF4-FFF2-40B4-BE49-F238E27FC236}">
                <a16:creationId xmlns:a16="http://schemas.microsoft.com/office/drawing/2014/main" id="{C8928E34-0652-C386-FDD0-A1D6BD4157B9}"/>
              </a:ext>
            </a:extLst>
          </p:cNvPr>
          <p:cNvCxnSpPr>
            <a:cxnSpLocks/>
            <a:stCxn id="14" idx="2"/>
            <a:endCxn id="9" idx="1"/>
          </p:cNvCxnSpPr>
          <p:nvPr/>
        </p:nvCxnSpPr>
        <p:spPr>
          <a:xfrm>
            <a:off x="3117850" y="3136900"/>
            <a:ext cx="866659" cy="37521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217B4D-1313-AB98-3CE8-EBAD6FBAAC42}"/>
              </a:ext>
            </a:extLst>
          </p:cNvPr>
          <p:cNvCxnSpPr>
            <a:cxnSpLocks/>
            <a:stCxn id="14" idx="2"/>
            <a:endCxn id="8" idx="7"/>
          </p:cNvCxnSpPr>
          <p:nvPr/>
        </p:nvCxnSpPr>
        <p:spPr>
          <a:xfrm flipH="1">
            <a:off x="2276591" y="3136900"/>
            <a:ext cx="841259" cy="37521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0E577EF-86CB-6212-8A31-E85C47E42B6A}"/>
              </a:ext>
            </a:extLst>
          </p:cNvPr>
          <p:cNvCxnSpPr>
            <a:cxnSpLocks/>
            <a:endCxn id="9" idx="0"/>
          </p:cNvCxnSpPr>
          <p:nvPr/>
        </p:nvCxnSpPr>
        <p:spPr>
          <a:xfrm>
            <a:off x="4375150" y="2565400"/>
            <a:ext cx="0" cy="81280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9BAACE-5B66-4287-FDEE-594F02AC6DB5}"/>
              </a:ext>
            </a:extLst>
          </p:cNvPr>
          <p:cNvCxnSpPr>
            <a:cxnSpLocks/>
          </p:cNvCxnSpPr>
          <p:nvPr/>
        </p:nvCxnSpPr>
        <p:spPr>
          <a:xfrm>
            <a:off x="1860550" y="2565400"/>
            <a:ext cx="0" cy="81280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67F7440-9626-0E44-D853-EA564F1B42F2}"/>
              </a:ext>
            </a:extLst>
          </p:cNvPr>
          <p:cNvSpPr/>
          <p:nvPr/>
        </p:nvSpPr>
        <p:spPr>
          <a:xfrm>
            <a:off x="7201154" y="1836243"/>
            <a:ext cx="35941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sp>
        <p:nvSpPr>
          <p:cNvPr id="31" name="Oval 30">
            <a:extLst>
              <a:ext uri="{FF2B5EF4-FFF2-40B4-BE49-F238E27FC236}">
                <a16:creationId xmlns:a16="http://schemas.microsoft.com/office/drawing/2014/main" id="{EBA20D31-4319-B359-2205-5588D6B67B1E}"/>
              </a:ext>
            </a:extLst>
          </p:cNvPr>
          <p:cNvSpPr/>
          <p:nvPr/>
        </p:nvSpPr>
        <p:spPr>
          <a:xfrm>
            <a:off x="7201154" y="3258644"/>
            <a:ext cx="1104900" cy="914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Agent 1</a:t>
            </a:r>
            <a:endParaRPr lang="en-US" dirty="0"/>
          </a:p>
        </p:txBody>
      </p:sp>
      <p:sp>
        <p:nvSpPr>
          <p:cNvPr id="32" name="Oval 31">
            <a:extLst>
              <a:ext uri="{FF2B5EF4-FFF2-40B4-BE49-F238E27FC236}">
                <a16:creationId xmlns:a16="http://schemas.microsoft.com/office/drawing/2014/main" id="{3AE96037-649F-98CB-8F10-E8FA8DF20E3C}"/>
              </a:ext>
            </a:extLst>
          </p:cNvPr>
          <p:cNvSpPr/>
          <p:nvPr/>
        </p:nvSpPr>
        <p:spPr>
          <a:xfrm>
            <a:off x="9690354" y="3258644"/>
            <a:ext cx="1104900" cy="914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 n</a:t>
            </a:r>
          </a:p>
        </p:txBody>
      </p:sp>
      <p:sp>
        <p:nvSpPr>
          <p:cNvPr id="33" name="Oval 32">
            <a:extLst>
              <a:ext uri="{FF2B5EF4-FFF2-40B4-BE49-F238E27FC236}">
                <a16:creationId xmlns:a16="http://schemas.microsoft.com/office/drawing/2014/main" id="{312313CA-7B8A-8A61-B8FB-F5B58ACC6153}"/>
              </a:ext>
            </a:extLst>
          </p:cNvPr>
          <p:cNvSpPr/>
          <p:nvPr/>
        </p:nvSpPr>
        <p:spPr>
          <a:xfrm>
            <a:off x="8877554" y="3601542"/>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E17C37-6033-E428-AD3B-2D3D9A0DCB58}"/>
              </a:ext>
            </a:extLst>
          </p:cNvPr>
          <p:cNvSpPr/>
          <p:nvPr/>
        </p:nvSpPr>
        <p:spPr>
          <a:xfrm>
            <a:off x="9188704" y="3601541"/>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E122916-FDB9-DC04-C2A5-4DA983E9D457}"/>
              </a:ext>
            </a:extLst>
          </p:cNvPr>
          <p:cNvSpPr/>
          <p:nvPr/>
        </p:nvSpPr>
        <p:spPr>
          <a:xfrm>
            <a:off x="8566404" y="3601543"/>
            <a:ext cx="215900"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Circular 36">
            <a:extLst>
              <a:ext uri="{FF2B5EF4-FFF2-40B4-BE49-F238E27FC236}">
                <a16:creationId xmlns:a16="http://schemas.microsoft.com/office/drawing/2014/main" id="{82A06A5B-8291-9F3C-5461-94D353092426}"/>
              </a:ext>
            </a:extLst>
          </p:cNvPr>
          <p:cNvSpPr/>
          <p:nvPr/>
        </p:nvSpPr>
        <p:spPr>
          <a:xfrm rot="10800000">
            <a:off x="7264400" y="3666662"/>
            <a:ext cx="978408" cy="978408"/>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ircular 37">
            <a:extLst>
              <a:ext uri="{FF2B5EF4-FFF2-40B4-BE49-F238E27FC236}">
                <a16:creationId xmlns:a16="http://schemas.microsoft.com/office/drawing/2014/main" id="{8D42A479-F9F3-374A-79C7-43EDBC9CF250}"/>
              </a:ext>
            </a:extLst>
          </p:cNvPr>
          <p:cNvSpPr/>
          <p:nvPr/>
        </p:nvSpPr>
        <p:spPr>
          <a:xfrm rot="10800000">
            <a:off x="9753600" y="3647612"/>
            <a:ext cx="978408" cy="978408"/>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B4E9F74E-6099-B78B-0E57-A43554AE68BD}"/>
              </a:ext>
            </a:extLst>
          </p:cNvPr>
          <p:cNvSpPr txBox="1"/>
          <p:nvPr/>
        </p:nvSpPr>
        <p:spPr>
          <a:xfrm>
            <a:off x="7288572" y="4540313"/>
            <a:ext cx="930063" cy="369332"/>
          </a:xfrm>
          <a:prstGeom prst="rect">
            <a:avLst/>
          </a:prstGeom>
          <a:noFill/>
        </p:spPr>
        <p:txBody>
          <a:bodyPr wrap="none" rtlCol="0">
            <a:spAutoFit/>
          </a:bodyPr>
          <a:lstStyle/>
          <a:p>
            <a:r>
              <a:rPr lang="en-US" dirty="0"/>
              <a:t>Update</a:t>
            </a:r>
          </a:p>
        </p:txBody>
      </p:sp>
      <p:sp>
        <p:nvSpPr>
          <p:cNvPr id="40" name="TextBox 39">
            <a:extLst>
              <a:ext uri="{FF2B5EF4-FFF2-40B4-BE49-F238E27FC236}">
                <a16:creationId xmlns:a16="http://schemas.microsoft.com/office/drawing/2014/main" id="{F672947E-13FF-531F-E604-80C34843CC04}"/>
              </a:ext>
            </a:extLst>
          </p:cNvPr>
          <p:cNvSpPr txBox="1"/>
          <p:nvPr/>
        </p:nvSpPr>
        <p:spPr>
          <a:xfrm>
            <a:off x="9777771" y="4547695"/>
            <a:ext cx="930063" cy="369332"/>
          </a:xfrm>
          <a:prstGeom prst="rect">
            <a:avLst/>
          </a:prstGeom>
          <a:noFill/>
        </p:spPr>
        <p:txBody>
          <a:bodyPr wrap="none" rtlCol="0">
            <a:spAutoFit/>
          </a:bodyPr>
          <a:lstStyle/>
          <a:p>
            <a:r>
              <a:rPr lang="en-US" dirty="0"/>
              <a:t>Update</a:t>
            </a:r>
          </a:p>
        </p:txBody>
      </p:sp>
      <p:cxnSp>
        <p:nvCxnSpPr>
          <p:cNvPr id="43" name="Straight Arrow Connector 42">
            <a:extLst>
              <a:ext uri="{FF2B5EF4-FFF2-40B4-BE49-F238E27FC236}">
                <a16:creationId xmlns:a16="http://schemas.microsoft.com/office/drawing/2014/main" id="{1701E761-719F-AE36-01B8-0067EB1046F8}"/>
              </a:ext>
            </a:extLst>
          </p:cNvPr>
          <p:cNvCxnSpPr>
            <a:cxnSpLocks/>
            <a:endCxn id="32" idx="0"/>
          </p:cNvCxnSpPr>
          <p:nvPr/>
        </p:nvCxnSpPr>
        <p:spPr>
          <a:xfrm>
            <a:off x="10242804" y="2445843"/>
            <a:ext cx="0" cy="81280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BD5F1A4-0E56-B311-436B-5D3FBC421627}"/>
              </a:ext>
            </a:extLst>
          </p:cNvPr>
          <p:cNvCxnSpPr>
            <a:cxnSpLocks/>
          </p:cNvCxnSpPr>
          <p:nvPr/>
        </p:nvCxnSpPr>
        <p:spPr>
          <a:xfrm>
            <a:off x="7728204" y="2445843"/>
            <a:ext cx="0" cy="81280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1273265-CC6B-648F-8D2D-CA5B1058A7E2}"/>
              </a:ext>
            </a:extLst>
          </p:cNvPr>
          <p:cNvSpPr txBox="1"/>
          <p:nvPr/>
        </p:nvSpPr>
        <p:spPr>
          <a:xfrm>
            <a:off x="1420918" y="5016518"/>
            <a:ext cx="3819409" cy="923330"/>
          </a:xfrm>
          <a:prstGeom prst="rect">
            <a:avLst/>
          </a:prstGeom>
          <a:noFill/>
        </p:spPr>
        <p:txBody>
          <a:bodyPr wrap="square" rtlCol="0">
            <a:spAutoFit/>
          </a:bodyPr>
          <a:lstStyle/>
          <a:p>
            <a:r>
              <a:rPr lang="en-US" dirty="0"/>
              <a:t>CTDE: Agents share training data which is discarded at runtime, preventing online learning</a:t>
            </a:r>
          </a:p>
        </p:txBody>
      </p:sp>
      <p:sp>
        <p:nvSpPr>
          <p:cNvPr id="46" name="TextBox 45">
            <a:extLst>
              <a:ext uri="{FF2B5EF4-FFF2-40B4-BE49-F238E27FC236}">
                <a16:creationId xmlns:a16="http://schemas.microsoft.com/office/drawing/2014/main" id="{C4C1479B-63D4-CC51-CD4D-6B876AFA6777}"/>
              </a:ext>
            </a:extLst>
          </p:cNvPr>
          <p:cNvSpPr txBox="1"/>
          <p:nvPr/>
        </p:nvSpPr>
        <p:spPr>
          <a:xfrm>
            <a:off x="7264399" y="4948259"/>
            <a:ext cx="3819409" cy="646331"/>
          </a:xfrm>
          <a:prstGeom prst="rect">
            <a:avLst/>
          </a:prstGeom>
          <a:noFill/>
        </p:spPr>
        <p:txBody>
          <a:bodyPr wrap="square" rtlCol="0">
            <a:spAutoFit/>
          </a:bodyPr>
          <a:lstStyle/>
          <a:p>
            <a:r>
              <a:rPr lang="en-US" dirty="0"/>
              <a:t>DTDE: Agents do not share training data, allowing online learning</a:t>
            </a:r>
          </a:p>
        </p:txBody>
      </p:sp>
    </p:spTree>
    <p:extLst>
      <p:ext uri="{BB962C8B-B14F-4D97-AF65-F5344CB8AC3E}">
        <p14:creationId xmlns:p14="http://schemas.microsoft.com/office/powerpoint/2010/main" val="166118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State of the Art for MA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Two main approaches:</a:t>
            </a:r>
          </a:p>
          <a:p>
            <a:pPr lvl="1"/>
            <a:r>
              <a:rPr lang="en-US" dirty="0"/>
              <a:t>Expert Designed, Model Based Control</a:t>
            </a:r>
          </a:p>
          <a:p>
            <a:pPr lvl="1"/>
            <a:r>
              <a:rPr lang="en-US" dirty="0"/>
              <a:t>Multi-Agent Reinforcement Learning (MARL)</a:t>
            </a:r>
          </a:p>
          <a:p>
            <a:pPr lvl="2"/>
            <a:r>
              <a:rPr lang="en-US" dirty="0"/>
              <a:t>Often makes use of Deep Reinforcement Learning (DRL)</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4</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93008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Uses models of system dynamics to derive optimal control laws</a:t>
            </a:r>
          </a:p>
          <a:p>
            <a:pPr lvl="1"/>
            <a:r>
              <a:rPr lang="en-US" dirty="0"/>
              <a:t>Provides robust guarantees of system behavior</a:t>
            </a:r>
          </a:p>
          <a:p>
            <a:r>
              <a:rPr lang="en-US" dirty="0"/>
              <a:t>Many recent attempts are Constraint-Driven, having been demonstrated for</a:t>
            </a:r>
          </a:p>
          <a:p>
            <a:pPr lvl="1"/>
            <a:r>
              <a:rPr lang="en-US" dirty="0"/>
              <a:t>Collision free navigation via Barrier Functions</a:t>
            </a:r>
            <a:r>
              <a:rPr lang="en-US" dirty="0">
                <a:hlinkClick r:id="rId3" action="ppaction://hlinksldjump"/>
              </a:rPr>
              <a:t>[2]</a:t>
            </a:r>
            <a:endParaRPr lang="en-US" dirty="0"/>
          </a:p>
          <a:p>
            <a:pPr lvl="1"/>
            <a:r>
              <a:rPr lang="en-US" dirty="0"/>
              <a:t>Platooning of vehicles on highways[3]</a:t>
            </a:r>
          </a:p>
          <a:p>
            <a:pPr lvl="1"/>
            <a:r>
              <a:rPr lang="en-US" dirty="0"/>
              <a:t>Predator avoidance and emergent flocking</a:t>
            </a:r>
            <a:r>
              <a:rPr lang="en-US" dirty="0">
                <a:hlinkClick r:id="rId4" action="ppaction://hlinksldjump"/>
              </a:rPr>
              <a:t>[4]</a:t>
            </a:r>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5</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9804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Safety Barrier Certificates[</a:t>
            </a:r>
            <a:r>
              <a:rPr lang="en-US" dirty="0">
                <a:hlinkClick r:id="rId3" action="ppaction://hlinksldjump"/>
              </a:rPr>
              <a:t>2</a:t>
            </a:r>
            <a:r>
              <a:rPr lang="en-US" dirty="0"/>
              <a:t>]</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Implements Centralized &amp; Decentralized methods of preventing collision between moving agents as functions of agent accelerations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6</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026" name="Picture 2" descr="Fig. 4.">
            <a:extLst>
              <a:ext uri="{FF2B5EF4-FFF2-40B4-BE49-F238E27FC236}">
                <a16:creationId xmlns:a16="http://schemas.microsoft.com/office/drawing/2014/main" id="{78E73DF0-86FC-53DE-D70F-44446BEDEC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990" b="58440"/>
          <a:stretch/>
        </p:blipFill>
        <p:spPr bwMode="auto">
          <a:xfrm>
            <a:off x="692285" y="2981258"/>
            <a:ext cx="3900487" cy="2850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 4.">
            <a:extLst>
              <a:ext uri="{FF2B5EF4-FFF2-40B4-BE49-F238E27FC236}">
                <a16:creationId xmlns:a16="http://schemas.microsoft.com/office/drawing/2014/main" id="{FCE275FE-D9BF-D6E7-0DF5-E3CD7FB3C3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r="49990" b="5532"/>
          <a:stretch/>
        </p:blipFill>
        <p:spPr bwMode="auto">
          <a:xfrm>
            <a:off x="4505857" y="2881566"/>
            <a:ext cx="3900487" cy="30495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 4.">
            <a:extLst>
              <a:ext uri="{FF2B5EF4-FFF2-40B4-BE49-F238E27FC236}">
                <a16:creationId xmlns:a16="http://schemas.microsoft.com/office/drawing/2014/main" id="{C7EF7C6B-AD2A-8508-C6D9-65B627A145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23" t="50000" b="5532"/>
          <a:stretch/>
        </p:blipFill>
        <p:spPr bwMode="auto">
          <a:xfrm>
            <a:off x="8319428" y="2881566"/>
            <a:ext cx="3749743" cy="30495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A07370-CF9C-1D60-DE91-90C4E6637195}"/>
              </a:ext>
            </a:extLst>
          </p:cNvPr>
          <p:cNvSpPr txBox="1"/>
          <p:nvPr/>
        </p:nvSpPr>
        <p:spPr>
          <a:xfrm>
            <a:off x="2470825" y="2696900"/>
            <a:ext cx="657552" cy="369332"/>
          </a:xfrm>
          <a:prstGeom prst="rect">
            <a:avLst/>
          </a:prstGeom>
          <a:noFill/>
        </p:spPr>
        <p:txBody>
          <a:bodyPr wrap="none" rtlCol="0">
            <a:spAutoFit/>
          </a:bodyPr>
          <a:lstStyle/>
          <a:p>
            <a:r>
              <a:rPr lang="en-US" dirty="0"/>
              <a:t>t = 0</a:t>
            </a:r>
          </a:p>
        </p:txBody>
      </p:sp>
      <p:sp>
        <p:nvSpPr>
          <p:cNvPr id="6" name="TextBox 5">
            <a:extLst>
              <a:ext uri="{FF2B5EF4-FFF2-40B4-BE49-F238E27FC236}">
                <a16:creationId xmlns:a16="http://schemas.microsoft.com/office/drawing/2014/main" id="{BD2C02DE-CCDD-9A16-7E4A-6BA7F276958A}"/>
              </a:ext>
            </a:extLst>
          </p:cNvPr>
          <p:cNvSpPr txBox="1"/>
          <p:nvPr/>
        </p:nvSpPr>
        <p:spPr>
          <a:xfrm>
            <a:off x="6290194" y="2664634"/>
            <a:ext cx="1023037" cy="369332"/>
          </a:xfrm>
          <a:prstGeom prst="rect">
            <a:avLst/>
          </a:prstGeom>
          <a:noFill/>
        </p:spPr>
        <p:txBody>
          <a:bodyPr wrap="none" rtlCol="0">
            <a:spAutoFit/>
          </a:bodyPr>
          <a:lstStyle/>
          <a:p>
            <a:r>
              <a:rPr lang="en-US" dirty="0"/>
              <a:t>t = 2538</a:t>
            </a:r>
          </a:p>
        </p:txBody>
      </p:sp>
      <p:sp>
        <p:nvSpPr>
          <p:cNvPr id="7" name="TextBox 6">
            <a:extLst>
              <a:ext uri="{FF2B5EF4-FFF2-40B4-BE49-F238E27FC236}">
                <a16:creationId xmlns:a16="http://schemas.microsoft.com/office/drawing/2014/main" id="{34519CF7-D859-DD74-04EB-23E60391D64A}"/>
              </a:ext>
            </a:extLst>
          </p:cNvPr>
          <p:cNvSpPr txBox="1"/>
          <p:nvPr/>
        </p:nvSpPr>
        <p:spPr>
          <a:xfrm>
            <a:off x="9783824" y="2611926"/>
            <a:ext cx="1023037" cy="369332"/>
          </a:xfrm>
          <a:prstGeom prst="rect">
            <a:avLst/>
          </a:prstGeom>
          <a:noFill/>
        </p:spPr>
        <p:txBody>
          <a:bodyPr wrap="none" rtlCol="0">
            <a:spAutoFit/>
          </a:bodyPr>
          <a:lstStyle/>
          <a:p>
            <a:r>
              <a:rPr lang="en-US" dirty="0"/>
              <a:t>t = 5000</a:t>
            </a:r>
          </a:p>
        </p:txBody>
      </p:sp>
    </p:spTree>
    <p:extLst>
      <p:ext uri="{BB962C8B-B14F-4D97-AF65-F5344CB8AC3E}">
        <p14:creationId xmlns:p14="http://schemas.microsoft.com/office/powerpoint/2010/main" val="358260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Predator Avoidance and Flocking[4]</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6611112" cy="3723837"/>
          </a:xfrm>
        </p:spPr>
        <p:txBody>
          <a:bodyPr>
            <a:normAutofit/>
          </a:bodyPr>
          <a:lstStyle/>
          <a:p>
            <a:r>
              <a:rPr lang="en-US" dirty="0"/>
              <a:t>Builds a Finite State Machine capable of producing emergent safety behaviors like maintaining minimum distance</a:t>
            </a:r>
          </a:p>
          <a:p>
            <a:r>
              <a:rPr lang="en-US" dirty="0"/>
              <a:t>Optimizes a single objective function subject to multiple constraints with active constraints depending on state</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7</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6" name="videoplayback (1)">
            <a:hlinkClick r:id="" action="ppaction://media"/>
            <a:extLst>
              <a:ext uri="{FF2B5EF4-FFF2-40B4-BE49-F238E27FC236}">
                <a16:creationId xmlns:a16="http://schemas.microsoft.com/office/drawing/2014/main" id="{E036F4EC-11F0-AF8B-06F0-5FDC43A005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6020" y="2254688"/>
            <a:ext cx="4955980" cy="3716985"/>
          </a:xfrm>
          <a:prstGeom prst="rect">
            <a:avLst/>
          </a:prstGeom>
        </p:spPr>
      </p:pic>
      <p:sp>
        <p:nvSpPr>
          <p:cNvPr id="7" name="TextBox 6">
            <a:extLst>
              <a:ext uri="{FF2B5EF4-FFF2-40B4-BE49-F238E27FC236}">
                <a16:creationId xmlns:a16="http://schemas.microsoft.com/office/drawing/2014/main" id="{15ED31CB-787C-2320-2C8A-3E816FC8B4F8}"/>
              </a:ext>
            </a:extLst>
          </p:cNvPr>
          <p:cNvSpPr txBox="1"/>
          <p:nvPr/>
        </p:nvSpPr>
        <p:spPr>
          <a:xfrm>
            <a:off x="7645563" y="1537462"/>
            <a:ext cx="4546437" cy="646331"/>
          </a:xfrm>
          <a:prstGeom prst="rect">
            <a:avLst/>
          </a:prstGeom>
          <a:noFill/>
        </p:spPr>
        <p:txBody>
          <a:bodyPr wrap="none" rtlCol="0">
            <a:spAutoFit/>
          </a:bodyPr>
          <a:lstStyle/>
          <a:p>
            <a:r>
              <a:rPr lang="en-US" dirty="0"/>
              <a:t>[4], video from:</a:t>
            </a:r>
          </a:p>
          <a:p>
            <a:r>
              <a:rPr lang="en-US" dirty="0"/>
              <a:t>sites.google.com/view/</a:t>
            </a:r>
            <a:r>
              <a:rPr lang="en-US" dirty="0" err="1"/>
              <a:t>ud</a:t>
            </a:r>
            <a:r>
              <a:rPr lang="en-US" dirty="0"/>
              <a:t>-ids-lab/</a:t>
            </a:r>
            <a:r>
              <a:rPr lang="en-US" dirty="0" err="1"/>
              <a:t>cdflock</a:t>
            </a:r>
            <a:endParaRPr lang="en-US" dirty="0"/>
          </a:p>
        </p:txBody>
      </p:sp>
    </p:spTree>
    <p:extLst>
      <p:ext uri="{BB962C8B-B14F-4D97-AF65-F5344CB8AC3E}">
        <p14:creationId xmlns:p14="http://schemas.microsoft.com/office/powerpoint/2010/main" val="365572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fontScale="92500" lnSpcReduction="10000"/>
          </a:bodyPr>
          <a:lstStyle/>
          <a:p>
            <a:r>
              <a:rPr lang="en-US" dirty="0"/>
              <a:t>Many algorithms used such as:</a:t>
            </a:r>
          </a:p>
          <a:p>
            <a:pPr lvl="1"/>
            <a:r>
              <a:rPr lang="en-US" dirty="0"/>
              <a:t>Decentralized Partly Observable Markov Decision Processes(Dec-POMDPs)[6]</a:t>
            </a:r>
          </a:p>
          <a:p>
            <a:pPr lvl="1"/>
            <a:r>
              <a:rPr lang="en-US" dirty="0"/>
              <a:t>Graph Neural Networks (GNNs)[</a:t>
            </a:r>
            <a:r>
              <a:rPr lang="en-US" dirty="0">
                <a:hlinkClick r:id="rId3" action="ppaction://hlinksldjump"/>
              </a:rPr>
              <a:t>5</a:t>
            </a:r>
            <a:r>
              <a:rPr lang="en-US" dirty="0"/>
              <a:t>]</a:t>
            </a:r>
          </a:p>
          <a:p>
            <a:pPr lvl="1"/>
            <a:r>
              <a:rPr lang="en-US" dirty="0"/>
              <a:t>Decentralized Asynchronous Advantage Actor-Critic (A3C)[6]</a:t>
            </a:r>
          </a:p>
          <a:p>
            <a:pPr lvl="1"/>
            <a:r>
              <a:rPr lang="en-US" dirty="0"/>
              <a:t>Evolutionary Algorithms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8</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4195779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fontScale="92500" lnSpcReduction="10000"/>
          </a:bodyPr>
          <a:lstStyle/>
          <a:p>
            <a:r>
              <a:rPr lang="en-US" dirty="0"/>
              <a:t>Many algorithms used such as:</a:t>
            </a:r>
          </a:p>
          <a:p>
            <a:pPr lvl="1"/>
            <a:r>
              <a:rPr lang="en-US" dirty="0"/>
              <a:t>Decentralized Partly Observable Markov Decision Processes(Dec-POMDPs)[6]</a:t>
            </a:r>
          </a:p>
          <a:p>
            <a:pPr lvl="1"/>
            <a:r>
              <a:rPr lang="en-US" b="1" i="1" dirty="0">
                <a:solidFill>
                  <a:srgbClr val="FF0000"/>
                </a:solidFill>
              </a:rPr>
              <a:t>Graph Neural Networks (GNNs)</a:t>
            </a:r>
            <a:r>
              <a:rPr lang="en-US" dirty="0"/>
              <a:t>[</a:t>
            </a:r>
            <a:r>
              <a:rPr lang="en-US" dirty="0">
                <a:hlinkClick r:id="rId3" action="ppaction://hlinksldjump"/>
              </a:rPr>
              <a:t>5</a:t>
            </a:r>
            <a:r>
              <a:rPr lang="en-US" dirty="0"/>
              <a:t>]</a:t>
            </a:r>
          </a:p>
          <a:p>
            <a:pPr lvl="1"/>
            <a:r>
              <a:rPr lang="en-US" dirty="0"/>
              <a:t>Decentralized Asynchronous Advantage Actor-Critic (A3C)[6]</a:t>
            </a:r>
          </a:p>
          <a:p>
            <a:pPr lvl="1"/>
            <a:r>
              <a:rPr lang="en-US" dirty="0"/>
              <a:t>Evolutionary Algorithms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7805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D_Clark_PPT_Template_LF-9-22-20.pptx" id="{E3ABC318-B6E4-45BB-A62D-6F4D075C6E88}" vid="{93C7FCD7-66CD-4333-BEF4-32AC0DC44D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UMD_Clark_PPT_Template_LF-9-22-20</Template>
  <TotalTime>1682</TotalTime>
  <Words>6605</Words>
  <Application>Microsoft Office PowerPoint</Application>
  <PresentationFormat>Widescreen</PresentationFormat>
  <Paragraphs>470</Paragraphs>
  <Slides>34</Slides>
  <Notes>29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Trebuchet MS</vt:lpstr>
      <vt:lpstr>Office Theme</vt:lpstr>
      <vt:lpstr>Highly Interpretable Graph NNs for Real World Multi-Agent Systems</vt:lpstr>
      <vt:lpstr>Why Study Multi-Agent Systems?</vt:lpstr>
      <vt:lpstr>Real-World Requirements for MA Systems</vt:lpstr>
      <vt:lpstr>State of the Art for MA Systems</vt:lpstr>
      <vt:lpstr>Model Based Control</vt:lpstr>
      <vt:lpstr>Example: Safety Barrier Certificates[2]</vt:lpstr>
      <vt:lpstr>Example: Predator Avoidance and Flocking[4]</vt:lpstr>
      <vt:lpstr>Multi-Agent Reinforcement Learning</vt:lpstr>
      <vt:lpstr>Multi-Agent Reinforcement Learning</vt:lpstr>
      <vt:lpstr>Intro to Graphs and Graph Theory</vt:lpstr>
      <vt:lpstr>Intro to Graph Neural Networks</vt:lpstr>
      <vt:lpstr>Example: Decentralized GNN based Exploration[5]</vt:lpstr>
      <vt:lpstr>MARL Vs. Model Based Control</vt:lpstr>
      <vt:lpstr>Model Interpretability - Dimensions</vt:lpstr>
      <vt:lpstr>MARL Interpretability – State of the Art</vt:lpstr>
      <vt:lpstr>Highly Interpretable Graph NNs for Safe Real World Multi-Agent Systems </vt:lpstr>
      <vt:lpstr>Highly Interpretable Graph NNs for Safe Real World Multi-Agent Systems - Approach</vt:lpstr>
      <vt:lpstr>Highly Interpretable Graph NNs for Safe Real World Multi-Agent Systems - Timeline</vt:lpstr>
      <vt:lpstr>Questions?</vt:lpstr>
      <vt:lpstr>References</vt:lpstr>
      <vt:lpstr>Example: Safety Barrier Certificates[2]</vt:lpstr>
      <vt:lpstr>Control Barrier Functions and Certificates[18]</vt:lpstr>
      <vt:lpstr>Model Interpretability – Taxonomy[11]</vt:lpstr>
      <vt:lpstr>Agent Heterogeneity &amp; GNNs</vt:lpstr>
      <vt:lpstr>MARL Structure Considerations</vt:lpstr>
      <vt:lpstr>Example: Interpretability for Decentralized GNN based Exploration[5]</vt:lpstr>
      <vt:lpstr>Example: Learning Heterogenous Communication Structures via GNNs[14]</vt:lpstr>
      <vt:lpstr>Example: Learning Policies for Heterogenous Teaming[15]</vt:lpstr>
      <vt:lpstr>Example: Interpretability Limiting Human-Robot Interactions[17]</vt:lpstr>
      <vt:lpstr>Reinforcement Learning</vt:lpstr>
      <vt:lpstr>Neural Networks</vt:lpstr>
      <vt:lpstr>Graph Neural Networks</vt:lpstr>
      <vt:lpstr>What makes Reinforcement Learning Deep?</vt:lpstr>
      <vt:lpstr>CTDE and DTDE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Highly Interpretable Graph NNs for Real World Multi-Agent Systems</dc:title>
  <dc:creator>Alexander Philip Beyer</dc:creator>
  <cp:lastModifiedBy>Alexander Philip Beyer</cp:lastModifiedBy>
  <cp:revision>11</cp:revision>
  <dcterms:created xsi:type="dcterms:W3CDTF">2023-03-07T16:02:40Z</dcterms:created>
  <dcterms:modified xsi:type="dcterms:W3CDTF">2023-03-09T06:00:54Z</dcterms:modified>
</cp:coreProperties>
</file>